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4"/>
  </p:sldMasterIdLst>
  <p:sldIdLst>
    <p:sldId id="256" r:id="rId5"/>
    <p:sldId id="301" r:id="rId6"/>
    <p:sldId id="387" r:id="rId7"/>
    <p:sldId id="386" r:id="rId8"/>
    <p:sldId id="360" r:id="rId9"/>
    <p:sldId id="388" r:id="rId10"/>
    <p:sldId id="363" r:id="rId11"/>
    <p:sldId id="364" r:id="rId12"/>
    <p:sldId id="365" r:id="rId13"/>
    <p:sldId id="376" r:id="rId14"/>
    <p:sldId id="368" r:id="rId15"/>
    <p:sldId id="389" r:id="rId16"/>
    <p:sldId id="369" r:id="rId17"/>
    <p:sldId id="381" r:id="rId18"/>
    <p:sldId id="392" r:id="rId19"/>
    <p:sldId id="393" r:id="rId20"/>
    <p:sldId id="372" r:id="rId21"/>
    <p:sldId id="391" r:id="rId22"/>
    <p:sldId id="390" r:id="rId23"/>
    <p:sldId id="355" r:id="rId24"/>
    <p:sldId id="375" r:id="rId25"/>
  </p:sldIdLst>
  <p:sldSz cx="9144000" cy="6858000" type="screen4x3"/>
  <p:notesSz cx="6858000" cy="9144000"/>
  <p:embeddedFontLst>
    <p:embeddedFont>
      <p:font typeface="Calibri" panose="020F0502020204030204" pitchFamily="34" charset="0"/>
      <p:regular r:id="rId26"/>
      <p:bold r:id="rId27"/>
      <p:italic r:id="rId28"/>
      <p:boldItalic r:id="rId29"/>
    </p:embeddedFont>
    <p:embeddedFont>
      <p:font typeface="Calibri Light" panose="020F0302020204030204" pitchFamily="34" charset="0"/>
      <p:regular r:id="rId30"/>
      <p:italic r:id="rId31"/>
    </p:embeddedFont>
    <p:embeddedFont>
      <p:font typeface="Century Gothic" panose="020B0502020202020204" pitchFamily="34" charset="0"/>
      <p:regular r:id="rId32"/>
      <p:bold r:id="rId33"/>
      <p:italic r:id="rId34"/>
      <p:boldItalic r:id="rId35"/>
    </p:embeddedFont>
    <p:embeddedFont>
      <p:font typeface="SassoonCRInfantMedium" panose="02000603020000020003" pitchFamily="2" charset="0"/>
      <p:bold r:id="rId36"/>
      <p:boldItalic r:id="rId3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7FC"/>
    <a:srgbClr val="E7F0F9"/>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CB9988-4BED-45D9-B803-CB26BB486775}" v="79" dt="2019-03-25T12:33:13.6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86" autoAdjust="0"/>
    <p:restoredTop sz="94660"/>
  </p:normalViewPr>
  <p:slideViewPr>
    <p:cSldViewPr snapToGrid="0">
      <p:cViewPr varScale="1">
        <p:scale>
          <a:sx n="68" d="100"/>
          <a:sy n="68" d="100"/>
        </p:scale>
        <p:origin x="139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font" Target="fonts/font9.fntdata"/><Relationship Id="rId42"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8.fntdata"/><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26/03/2019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26/03/2019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26/03/2019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26/03/2019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26/03/2019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26/03/2019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26/03/2019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26/03/2019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26/03/2019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26/03/2019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26/03/2019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26/03/2019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hyperlink" Target="https://classroomsecrets.co.uk/content-domain-filter/?fwp_contentdomain=3M4d" TargetMode="External"/><Relationship Id="rId7" Type="http://schemas.openxmlformats.org/officeDocument/2006/relationships/hyperlink" Target="https://classroomsecrets.co.uk/hours-in-a-day-year-3-time-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3/summer-block-2-time/" TargetMode="External"/><Relationship Id="rId5" Type="http://schemas.openxmlformats.org/officeDocument/2006/relationships/hyperlink" Target="https://classroomsecrets.co.uk/content-domain-filter/?fwp_contentdomain=3M4f" TargetMode="External"/><Relationship Id="rId4" Type="http://schemas.openxmlformats.org/officeDocument/2006/relationships/hyperlink" Target="https://classroomsecrets.co.uk/content-domain-filter/?fwp_contentdomain=3M4e"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2 – Time – Hours in a Day</a:t>
            </a:r>
          </a:p>
          <a:p>
            <a:pPr lvl="0" algn="ctr"/>
            <a:endParaRPr lang="en-GB" sz="1600"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dirty="0">
              <a:solidFill>
                <a:prstClr val="black"/>
              </a:solidFill>
              <a:latin typeface="Century Gothic" panose="020B0502020202020204" pitchFamily="34" charset="0"/>
            </a:endParaRPr>
          </a:p>
          <a:p>
            <a:pPr lvl="0" defTabSz="457200">
              <a:defRPr/>
            </a:pPr>
            <a:endParaRPr lang="en-GB" sz="1200"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3: (3M4d) </a:t>
            </a:r>
            <a:r>
              <a:rPr lang="en-GB" sz="1200" b="1" u="sng" dirty="0">
                <a:latin typeface="Century Gothic" panose="020B0502020202020204" pitchFamily="34" charset="0"/>
                <a:hlinkClick r:id="rId3"/>
              </a:rPr>
              <a:t>Estimate and read time with increasing accuracy to the nearest minute; record and compare time in terms of seconds, minutes and hours; use vocabulary such as o'clock/a.m./p.m., morning, afternoon, noon and midnight</a:t>
            </a:r>
            <a:endParaRPr lang="en-GB" sz="1200" b="1" dirty="0">
              <a:solidFill>
                <a:schemeClr val="tx1"/>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3: (3M4e) </a:t>
            </a:r>
            <a:r>
              <a:rPr lang="en-GB" sz="1200" b="1" u="sng" dirty="0">
                <a:latin typeface="Century Gothic" panose="020B0502020202020204" pitchFamily="34" charset="0"/>
                <a:hlinkClick r:id="rId4"/>
              </a:rPr>
              <a:t>Know the number of seconds in a minute and the number of days in each month, year and leap year</a:t>
            </a:r>
            <a:endParaRPr lang="en-GB" sz="1200" b="1" dirty="0">
              <a:solidFill>
                <a:schemeClr val="tx1"/>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3: (3M4f) </a:t>
            </a:r>
            <a:r>
              <a:rPr lang="en-GB" sz="1200" b="1" u="sng" dirty="0">
                <a:latin typeface="Century Gothic" panose="020B0502020202020204" pitchFamily="34" charset="0"/>
                <a:hlinkClick r:id="rId5"/>
              </a:rPr>
              <a:t>Compare durations of events, [e.g. to calculate the time taken by particular events or tasks]</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br>
              <a:rPr lang="en-GB" sz="1400" u="sng" dirty="0">
                <a:solidFill>
                  <a:prstClr val="black"/>
                </a:solidFill>
                <a:latin typeface="Century Gothic" panose="020B0502020202020204" pitchFamily="34" charset="0"/>
              </a:rPr>
            </a:br>
            <a:endParaRPr lang="en-GB" sz="1400"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3 Time</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grpSp>
        <p:nvGrpSpPr>
          <p:cNvPr id="11" name="Group 10">
            <a:extLst>
              <a:ext uri="{FF2B5EF4-FFF2-40B4-BE49-F238E27FC236}">
                <a16:creationId xmlns:a16="http://schemas.microsoft.com/office/drawing/2014/main" id="{85DE01B3-1665-47C6-83B5-DD01EBD9E717}"/>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F2968B6D-AE82-4813-8402-FBEA34C45A4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FA20632C-4DE9-4DA9-A287-AE850EABBF6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2 – Time</a:t>
            </a:r>
            <a:br>
              <a:rPr lang="en-GB" sz="2000" dirty="0">
                <a:solidFill>
                  <a:schemeClr val="bg2">
                    <a:lumMod val="50000"/>
                  </a:schemeClr>
                </a:solidFill>
                <a:latin typeface="SassoonCRInfantMedium" panose="02000603020000020003" pitchFamily="2" charset="0"/>
              </a:rPr>
            </a:b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r>
              <a:rPr lang="en-GB" sz="4800" b="1" dirty="0">
                <a:solidFill>
                  <a:schemeClr val="bg2">
                    <a:lumMod val="25000"/>
                  </a:schemeClr>
                </a:solidFill>
                <a:latin typeface="Century Gothic" panose="020B0502020202020204" pitchFamily="34" charset="0"/>
              </a:rPr>
              <a:t>Step 2: Hours in a Day</a:t>
            </a:r>
          </a:p>
          <a:p>
            <a:pPr lvl="0" fontAlgn="base">
              <a:defRPr/>
            </a:pPr>
            <a:endParaRPr lang="en-GB" sz="1400" dirty="0">
              <a:solidFill>
                <a:prstClr val="black"/>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98FBDE53-69E1-4290-990A-3C967C87673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AD704CAC-DF83-4C64-B8D4-8E0A8DB313D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FC6582A4-C09C-41AE-AE5F-E2A87A3CA4E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Sort the months.</a:t>
            </a: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lnSpc>
                <a:spcPct val="150000"/>
              </a:lnSpc>
            </a:pPr>
            <a:endParaRPr lang="en-GB" sz="1200" b="1" dirty="0">
              <a:solidFill>
                <a:schemeClr val="bg2">
                  <a:lumMod val="25000"/>
                </a:schemeClr>
              </a:solidFill>
              <a:latin typeface="Century Gothic" panose="020B0502020202020204" pitchFamily="34" charset="0"/>
            </a:endParaRPr>
          </a:p>
          <a:p>
            <a:pPr algn="ctr">
              <a:lnSpc>
                <a:spcPct val="150000"/>
              </a:lnSpc>
            </a:pPr>
            <a:endParaRPr lang="en-GB" sz="1000" b="1" dirty="0">
              <a:solidFill>
                <a:schemeClr val="bg2">
                  <a:lumMod val="25000"/>
                </a:schemeClr>
              </a:solidFill>
              <a:latin typeface="Century Gothic" panose="020B0502020202020204" pitchFamily="34" charset="0"/>
            </a:endParaRPr>
          </a:p>
          <a:p>
            <a:pPr algn="ctr">
              <a:lnSpc>
                <a:spcPct val="150000"/>
              </a:lnSpc>
            </a:pPr>
            <a:endParaRPr lang="en-GB" sz="400" b="1" dirty="0">
              <a:solidFill>
                <a:schemeClr val="bg2">
                  <a:lumMod val="25000"/>
                </a:schemeClr>
              </a:solidFill>
              <a:latin typeface="Century Gothic" panose="020B0502020202020204" pitchFamily="34" charset="0"/>
            </a:endParaRPr>
          </a:p>
          <a:p>
            <a:pPr algn="ctr">
              <a:lnSpc>
                <a:spcPct val="150000"/>
              </a:lnSpc>
            </a:pPr>
            <a:r>
              <a:rPr lang="en-GB" sz="2400" b="1" dirty="0">
                <a:solidFill>
                  <a:schemeClr val="tx1"/>
                </a:solidFill>
                <a:latin typeface="Century Gothic" panose="020B0502020202020204" pitchFamily="34" charset="0"/>
              </a:rPr>
              <a:t>There are </a:t>
            </a:r>
            <a:r>
              <a:rPr lang="en-GB" sz="2400" b="1" spc="-300" dirty="0">
                <a:solidFill>
                  <a:schemeClr val="tx1"/>
                </a:solidFill>
                <a:latin typeface="Century Gothic" panose="020B0502020202020204" pitchFamily="34" charset="0"/>
              </a:rPr>
              <a:t>______ </a:t>
            </a:r>
            <a:r>
              <a:rPr lang="en-GB" sz="2400" b="1" dirty="0">
                <a:solidFill>
                  <a:schemeClr val="tx1"/>
                </a:solidFill>
                <a:latin typeface="Century Gothic" panose="020B0502020202020204" pitchFamily="34" charset="0"/>
              </a:rPr>
              <a:t>days in a year.</a:t>
            </a:r>
          </a:p>
          <a:p>
            <a:pPr algn="ctr">
              <a:lnSpc>
                <a:spcPct val="150000"/>
              </a:lnSpc>
            </a:pPr>
            <a:r>
              <a:rPr lang="en-GB" sz="2400" b="1" dirty="0">
                <a:solidFill>
                  <a:schemeClr val="tx1"/>
                </a:solidFill>
                <a:latin typeface="Century Gothic" panose="020B0502020202020204" pitchFamily="34" charset="0"/>
              </a:rPr>
              <a:t>There are </a:t>
            </a:r>
            <a:r>
              <a:rPr lang="en-GB" sz="2400" b="1" spc="-300" dirty="0">
                <a:solidFill>
                  <a:schemeClr val="tx1"/>
                </a:solidFill>
                <a:latin typeface="Century Gothic" panose="020B0502020202020204" pitchFamily="34" charset="0"/>
              </a:rPr>
              <a:t>_____ </a:t>
            </a:r>
            <a:r>
              <a:rPr lang="en-GB" sz="2400" b="1" dirty="0">
                <a:solidFill>
                  <a:schemeClr val="tx1"/>
                </a:solidFill>
                <a:latin typeface="Century Gothic" panose="020B0502020202020204" pitchFamily="34" charset="0"/>
              </a:rPr>
              <a:t>days in a leap year.</a:t>
            </a:r>
          </a:p>
          <a:p>
            <a:pPr algn="ctr">
              <a:lnSpc>
                <a:spcPct val="150000"/>
              </a:lnSpc>
            </a:pPr>
            <a:r>
              <a:rPr lang="en-GB" sz="2400" b="1" dirty="0">
                <a:solidFill>
                  <a:schemeClr val="tx1"/>
                </a:solidFill>
                <a:latin typeface="Century Gothic" panose="020B0502020202020204" pitchFamily="34" charset="0"/>
              </a:rPr>
              <a:t>There are </a:t>
            </a:r>
            <a:r>
              <a:rPr lang="en-GB" sz="2400" b="1" spc="-300" dirty="0">
                <a:solidFill>
                  <a:schemeClr val="tx1"/>
                </a:solidFill>
                <a:latin typeface="Century Gothic" panose="020B0502020202020204" pitchFamily="34" charset="0"/>
              </a:rPr>
              <a:t>_____</a:t>
            </a:r>
            <a:r>
              <a:rPr lang="en-GB" sz="2400" b="1" dirty="0">
                <a:solidFill>
                  <a:schemeClr val="tx1"/>
                </a:solidFill>
                <a:latin typeface="Century Gothic" panose="020B0502020202020204" pitchFamily="34" charset="0"/>
              </a:rPr>
              <a:t> months in a year. </a:t>
            </a:r>
          </a:p>
          <a:p>
            <a:pPr marL="88900" algn="ctr"/>
            <a:endParaRPr lang="en-GB" sz="2800" dirty="0">
              <a:solidFill>
                <a:schemeClr val="bg2">
                  <a:lumMod val="25000"/>
                </a:schemeClr>
              </a:solidFill>
              <a:latin typeface="SassoonCRInfantMedium" panose="02000603020000020003" pitchFamily="2" charset="0"/>
            </a:endParaRPr>
          </a:p>
        </p:txBody>
      </p:sp>
      <p:sp>
        <p:nvSpPr>
          <p:cNvPr id="4" name="TextBox 3">
            <a:extLst>
              <a:ext uri="{FF2B5EF4-FFF2-40B4-BE49-F238E27FC236}">
                <a16:creationId xmlns:a16="http://schemas.microsoft.com/office/drawing/2014/main" id="{9E185442-8ED9-4873-81D1-2FA0DA2F96D5}"/>
              </a:ext>
            </a:extLst>
          </p:cNvPr>
          <p:cNvSpPr txBox="1"/>
          <p:nvPr/>
        </p:nvSpPr>
        <p:spPr>
          <a:xfrm>
            <a:off x="633107" y="3574374"/>
            <a:ext cx="1715493" cy="707886"/>
          </a:xfrm>
          <a:prstGeom prst="rect">
            <a:avLst/>
          </a:prstGeom>
          <a:noFill/>
        </p:spPr>
        <p:txBody>
          <a:bodyPr wrap="square" rtlCol="0" anchor="ctr">
            <a:spAutoFit/>
          </a:bodyPr>
          <a:lstStyle/>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January</a:t>
            </a:r>
            <a:endParaRPr lang="en-US" sz="2000" b="1" dirty="0">
              <a:solidFill>
                <a:schemeClr val="bg2">
                  <a:lumMod val="25000"/>
                </a:schemeClr>
              </a:solidFill>
              <a:latin typeface="Century Gothic" panose="020B0502020202020204" pitchFamily="34" charset="0"/>
            </a:endParaRPr>
          </a:p>
        </p:txBody>
      </p:sp>
      <p:sp>
        <p:nvSpPr>
          <p:cNvPr id="10" name="TextBox 9">
            <a:extLst>
              <a:ext uri="{FF2B5EF4-FFF2-40B4-BE49-F238E27FC236}">
                <a16:creationId xmlns:a16="http://schemas.microsoft.com/office/drawing/2014/main" id="{1CF834BC-567A-4C50-85B6-E8D852C73A7E}"/>
              </a:ext>
            </a:extLst>
          </p:cNvPr>
          <p:cNvSpPr txBox="1"/>
          <p:nvPr/>
        </p:nvSpPr>
        <p:spPr>
          <a:xfrm>
            <a:off x="4387778" y="3574698"/>
            <a:ext cx="1715493" cy="707886"/>
          </a:xfrm>
          <a:prstGeom prst="rect">
            <a:avLst/>
          </a:prstGeom>
          <a:noFill/>
        </p:spPr>
        <p:txBody>
          <a:bodyPr wrap="square" rtlCol="0" anchor="ctr">
            <a:spAutoFit/>
          </a:bodyPr>
          <a:lstStyle/>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April</a:t>
            </a:r>
            <a:endParaRPr lang="en-US" sz="2000" b="1" dirty="0">
              <a:solidFill>
                <a:schemeClr val="bg2">
                  <a:lumMod val="25000"/>
                </a:schemeClr>
              </a:solidFill>
              <a:latin typeface="Century Gothic" panose="020B0502020202020204" pitchFamily="34" charset="0"/>
            </a:endParaRPr>
          </a:p>
        </p:txBody>
      </p:sp>
      <p:sp>
        <p:nvSpPr>
          <p:cNvPr id="11" name="TextBox 10">
            <a:extLst>
              <a:ext uri="{FF2B5EF4-FFF2-40B4-BE49-F238E27FC236}">
                <a16:creationId xmlns:a16="http://schemas.microsoft.com/office/drawing/2014/main" id="{3DF8D4B5-0AEB-413E-83D4-D2BD33569565}"/>
              </a:ext>
            </a:extLst>
          </p:cNvPr>
          <p:cNvSpPr txBox="1"/>
          <p:nvPr/>
        </p:nvSpPr>
        <p:spPr>
          <a:xfrm>
            <a:off x="3321807" y="3579674"/>
            <a:ext cx="1715493" cy="707886"/>
          </a:xfrm>
          <a:prstGeom prst="rect">
            <a:avLst/>
          </a:prstGeom>
          <a:noFill/>
        </p:spPr>
        <p:txBody>
          <a:bodyPr wrap="square" rtlCol="0" anchor="ctr">
            <a:spAutoFit/>
          </a:bodyPr>
          <a:lstStyle/>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March</a:t>
            </a:r>
            <a:endParaRPr lang="en-US" sz="2000" b="1" dirty="0">
              <a:solidFill>
                <a:schemeClr val="bg2">
                  <a:lumMod val="25000"/>
                </a:schemeClr>
              </a:solidFill>
              <a:latin typeface="Century Gothic" panose="020B0502020202020204" pitchFamily="34" charset="0"/>
            </a:endParaRPr>
          </a:p>
        </p:txBody>
      </p:sp>
      <p:sp>
        <p:nvSpPr>
          <p:cNvPr id="12" name="TextBox 11">
            <a:extLst>
              <a:ext uri="{FF2B5EF4-FFF2-40B4-BE49-F238E27FC236}">
                <a16:creationId xmlns:a16="http://schemas.microsoft.com/office/drawing/2014/main" id="{3F195CD9-FAB7-4FFF-9148-48D25EB5EEFF}"/>
              </a:ext>
            </a:extLst>
          </p:cNvPr>
          <p:cNvSpPr txBox="1"/>
          <p:nvPr/>
        </p:nvSpPr>
        <p:spPr>
          <a:xfrm>
            <a:off x="2033978" y="3574374"/>
            <a:ext cx="1715493" cy="707886"/>
          </a:xfrm>
          <a:prstGeom prst="rect">
            <a:avLst/>
          </a:prstGeom>
          <a:noFill/>
        </p:spPr>
        <p:txBody>
          <a:bodyPr wrap="square" rtlCol="0" anchor="ctr">
            <a:spAutoFit/>
          </a:bodyPr>
          <a:lstStyle/>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February</a:t>
            </a:r>
            <a:endParaRPr lang="en-US" sz="2000" b="1" dirty="0">
              <a:solidFill>
                <a:schemeClr val="bg2">
                  <a:lumMod val="25000"/>
                </a:schemeClr>
              </a:solidFill>
              <a:latin typeface="Century Gothic" panose="020B0502020202020204" pitchFamily="34" charset="0"/>
            </a:endParaRPr>
          </a:p>
        </p:txBody>
      </p:sp>
      <p:sp>
        <p:nvSpPr>
          <p:cNvPr id="13" name="TextBox 12">
            <a:extLst>
              <a:ext uri="{FF2B5EF4-FFF2-40B4-BE49-F238E27FC236}">
                <a16:creationId xmlns:a16="http://schemas.microsoft.com/office/drawing/2014/main" id="{33AD1489-F3FB-45F3-854C-97D4142F3BD7}"/>
              </a:ext>
            </a:extLst>
          </p:cNvPr>
          <p:cNvSpPr txBox="1"/>
          <p:nvPr/>
        </p:nvSpPr>
        <p:spPr>
          <a:xfrm>
            <a:off x="5307329" y="3569456"/>
            <a:ext cx="1715493" cy="707886"/>
          </a:xfrm>
          <a:prstGeom prst="rect">
            <a:avLst/>
          </a:prstGeom>
          <a:noFill/>
        </p:spPr>
        <p:txBody>
          <a:bodyPr wrap="square" rtlCol="0" anchor="ctr">
            <a:spAutoFit/>
          </a:bodyPr>
          <a:lstStyle/>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May</a:t>
            </a:r>
            <a:endParaRPr lang="en-US" sz="2000" b="1" dirty="0">
              <a:solidFill>
                <a:schemeClr val="bg2">
                  <a:lumMod val="25000"/>
                </a:schemeClr>
              </a:solidFill>
              <a:latin typeface="Century Gothic" panose="020B0502020202020204" pitchFamily="34" charset="0"/>
            </a:endParaRPr>
          </a:p>
        </p:txBody>
      </p:sp>
      <p:sp>
        <p:nvSpPr>
          <p:cNvPr id="14" name="TextBox 13">
            <a:extLst>
              <a:ext uri="{FF2B5EF4-FFF2-40B4-BE49-F238E27FC236}">
                <a16:creationId xmlns:a16="http://schemas.microsoft.com/office/drawing/2014/main" id="{FE3E5320-4CD9-4B70-BC22-FFC53AE7A767}"/>
              </a:ext>
            </a:extLst>
          </p:cNvPr>
          <p:cNvSpPr txBox="1"/>
          <p:nvPr/>
        </p:nvSpPr>
        <p:spPr>
          <a:xfrm>
            <a:off x="6273268" y="3579674"/>
            <a:ext cx="1715493" cy="707886"/>
          </a:xfrm>
          <a:prstGeom prst="rect">
            <a:avLst/>
          </a:prstGeom>
          <a:noFill/>
        </p:spPr>
        <p:txBody>
          <a:bodyPr wrap="square" rtlCol="0" anchor="ctr">
            <a:spAutoFit/>
          </a:bodyPr>
          <a:lstStyle/>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June</a:t>
            </a:r>
            <a:endParaRPr lang="en-US" sz="2000" b="1" dirty="0">
              <a:solidFill>
                <a:schemeClr val="bg2">
                  <a:lumMod val="25000"/>
                </a:schemeClr>
              </a:solidFill>
              <a:latin typeface="Century Gothic" panose="020B0502020202020204" pitchFamily="34" charset="0"/>
            </a:endParaRPr>
          </a:p>
        </p:txBody>
      </p:sp>
      <p:sp>
        <p:nvSpPr>
          <p:cNvPr id="15" name="TextBox 14">
            <a:extLst>
              <a:ext uri="{FF2B5EF4-FFF2-40B4-BE49-F238E27FC236}">
                <a16:creationId xmlns:a16="http://schemas.microsoft.com/office/drawing/2014/main" id="{D1BDF8DC-9BF8-4A4B-BF4E-B01E72E1D9BA}"/>
              </a:ext>
            </a:extLst>
          </p:cNvPr>
          <p:cNvSpPr txBox="1"/>
          <p:nvPr/>
        </p:nvSpPr>
        <p:spPr>
          <a:xfrm>
            <a:off x="7130178" y="3579673"/>
            <a:ext cx="1715493" cy="707886"/>
          </a:xfrm>
          <a:prstGeom prst="rect">
            <a:avLst/>
          </a:prstGeom>
          <a:noFill/>
        </p:spPr>
        <p:txBody>
          <a:bodyPr wrap="square" rtlCol="0" anchor="ctr">
            <a:spAutoFit/>
          </a:bodyPr>
          <a:lstStyle/>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July</a:t>
            </a:r>
            <a:endParaRPr lang="en-US" sz="2000" b="1" dirty="0">
              <a:solidFill>
                <a:schemeClr val="bg2">
                  <a:lumMod val="25000"/>
                </a:schemeClr>
              </a:solidFill>
              <a:latin typeface="Century Gothic" panose="020B0502020202020204" pitchFamily="34" charset="0"/>
            </a:endParaRPr>
          </a:p>
        </p:txBody>
      </p:sp>
      <p:sp>
        <p:nvSpPr>
          <p:cNvPr id="20" name="TextBox 19">
            <a:extLst>
              <a:ext uri="{FF2B5EF4-FFF2-40B4-BE49-F238E27FC236}">
                <a16:creationId xmlns:a16="http://schemas.microsoft.com/office/drawing/2014/main" id="{57306A6A-AF79-4A82-BABD-D3E66020C8C4}"/>
              </a:ext>
            </a:extLst>
          </p:cNvPr>
          <p:cNvSpPr txBox="1"/>
          <p:nvPr/>
        </p:nvSpPr>
        <p:spPr>
          <a:xfrm>
            <a:off x="652162" y="4004883"/>
            <a:ext cx="1715493" cy="707886"/>
          </a:xfrm>
          <a:prstGeom prst="rect">
            <a:avLst/>
          </a:prstGeom>
          <a:noFill/>
        </p:spPr>
        <p:txBody>
          <a:bodyPr wrap="square" rtlCol="0" anchor="ctr">
            <a:spAutoFit/>
          </a:bodyPr>
          <a:lstStyle/>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August</a:t>
            </a:r>
            <a:endParaRPr lang="en-US" sz="2000" b="1" dirty="0">
              <a:solidFill>
                <a:schemeClr val="bg2">
                  <a:lumMod val="25000"/>
                </a:schemeClr>
              </a:solidFill>
              <a:latin typeface="Century Gothic" panose="020B0502020202020204" pitchFamily="34" charset="0"/>
            </a:endParaRPr>
          </a:p>
        </p:txBody>
      </p:sp>
      <p:sp>
        <p:nvSpPr>
          <p:cNvPr id="21" name="TextBox 20">
            <a:extLst>
              <a:ext uri="{FF2B5EF4-FFF2-40B4-BE49-F238E27FC236}">
                <a16:creationId xmlns:a16="http://schemas.microsoft.com/office/drawing/2014/main" id="{E350FDEF-1DC1-4513-BC62-517E183ACCE7}"/>
              </a:ext>
            </a:extLst>
          </p:cNvPr>
          <p:cNvSpPr txBox="1"/>
          <p:nvPr/>
        </p:nvSpPr>
        <p:spPr>
          <a:xfrm>
            <a:off x="2136352" y="4014511"/>
            <a:ext cx="1715493" cy="707886"/>
          </a:xfrm>
          <a:prstGeom prst="rect">
            <a:avLst/>
          </a:prstGeom>
          <a:noFill/>
        </p:spPr>
        <p:txBody>
          <a:bodyPr wrap="square" rtlCol="0" anchor="ctr">
            <a:spAutoFit/>
          </a:bodyPr>
          <a:lstStyle/>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September</a:t>
            </a:r>
            <a:endParaRPr lang="en-US" sz="2000" b="1" dirty="0">
              <a:solidFill>
                <a:schemeClr val="bg2">
                  <a:lumMod val="25000"/>
                </a:schemeClr>
              </a:solidFill>
              <a:latin typeface="Century Gothic" panose="020B0502020202020204" pitchFamily="34" charset="0"/>
            </a:endParaRPr>
          </a:p>
        </p:txBody>
      </p:sp>
      <p:sp>
        <p:nvSpPr>
          <p:cNvPr id="22" name="TextBox 21">
            <a:extLst>
              <a:ext uri="{FF2B5EF4-FFF2-40B4-BE49-F238E27FC236}">
                <a16:creationId xmlns:a16="http://schemas.microsoft.com/office/drawing/2014/main" id="{CF334808-5A36-4BE4-A786-23DC9EA66610}"/>
              </a:ext>
            </a:extLst>
          </p:cNvPr>
          <p:cNvSpPr txBox="1"/>
          <p:nvPr/>
        </p:nvSpPr>
        <p:spPr>
          <a:xfrm>
            <a:off x="3628588" y="4019163"/>
            <a:ext cx="1715493" cy="707886"/>
          </a:xfrm>
          <a:prstGeom prst="rect">
            <a:avLst/>
          </a:prstGeom>
          <a:noFill/>
        </p:spPr>
        <p:txBody>
          <a:bodyPr wrap="square" rtlCol="0" anchor="ctr">
            <a:spAutoFit/>
          </a:bodyPr>
          <a:lstStyle/>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October</a:t>
            </a:r>
            <a:endParaRPr lang="en-US" sz="2000" b="1" dirty="0">
              <a:solidFill>
                <a:schemeClr val="bg2">
                  <a:lumMod val="25000"/>
                </a:schemeClr>
              </a:solidFill>
              <a:latin typeface="Century Gothic" panose="020B0502020202020204" pitchFamily="34" charset="0"/>
            </a:endParaRPr>
          </a:p>
        </p:txBody>
      </p:sp>
      <p:sp>
        <p:nvSpPr>
          <p:cNvPr id="23" name="TextBox 22">
            <a:extLst>
              <a:ext uri="{FF2B5EF4-FFF2-40B4-BE49-F238E27FC236}">
                <a16:creationId xmlns:a16="http://schemas.microsoft.com/office/drawing/2014/main" id="{0043FC24-D726-4915-9364-9B4B7C245BD7}"/>
              </a:ext>
            </a:extLst>
          </p:cNvPr>
          <p:cNvSpPr txBox="1"/>
          <p:nvPr/>
        </p:nvSpPr>
        <p:spPr>
          <a:xfrm>
            <a:off x="5112778" y="4024405"/>
            <a:ext cx="1715493" cy="707886"/>
          </a:xfrm>
          <a:prstGeom prst="rect">
            <a:avLst/>
          </a:prstGeom>
          <a:noFill/>
        </p:spPr>
        <p:txBody>
          <a:bodyPr wrap="square" rtlCol="0" anchor="ctr">
            <a:spAutoFit/>
          </a:bodyPr>
          <a:lstStyle/>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November</a:t>
            </a:r>
            <a:endParaRPr lang="en-US" sz="2000" b="1" dirty="0">
              <a:solidFill>
                <a:schemeClr val="bg2">
                  <a:lumMod val="25000"/>
                </a:schemeClr>
              </a:solidFill>
              <a:latin typeface="Century Gothic" panose="020B0502020202020204" pitchFamily="34" charset="0"/>
            </a:endParaRPr>
          </a:p>
        </p:txBody>
      </p:sp>
      <p:sp>
        <p:nvSpPr>
          <p:cNvPr id="24" name="TextBox 23">
            <a:extLst>
              <a:ext uri="{FF2B5EF4-FFF2-40B4-BE49-F238E27FC236}">
                <a16:creationId xmlns:a16="http://schemas.microsoft.com/office/drawing/2014/main" id="{D690FC5C-67F2-4674-910A-08D4268D512C}"/>
              </a:ext>
            </a:extLst>
          </p:cNvPr>
          <p:cNvSpPr txBox="1"/>
          <p:nvPr/>
        </p:nvSpPr>
        <p:spPr>
          <a:xfrm>
            <a:off x="6696002" y="4024405"/>
            <a:ext cx="1715493" cy="707886"/>
          </a:xfrm>
          <a:prstGeom prst="rect">
            <a:avLst/>
          </a:prstGeom>
          <a:noFill/>
        </p:spPr>
        <p:txBody>
          <a:bodyPr wrap="square" rtlCol="0" anchor="ctr">
            <a:spAutoFit/>
          </a:bodyPr>
          <a:lstStyle/>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December</a:t>
            </a:r>
          </a:p>
        </p:txBody>
      </p:sp>
      <p:grpSp>
        <p:nvGrpSpPr>
          <p:cNvPr id="25" name="Group 24">
            <a:extLst>
              <a:ext uri="{FF2B5EF4-FFF2-40B4-BE49-F238E27FC236}">
                <a16:creationId xmlns:a16="http://schemas.microsoft.com/office/drawing/2014/main" id="{B8740AC3-4ECA-46A2-A710-EEB4AC4C874C}"/>
              </a:ext>
            </a:extLst>
          </p:cNvPr>
          <p:cNvGrpSpPr/>
          <p:nvPr/>
        </p:nvGrpSpPr>
        <p:grpSpPr>
          <a:xfrm>
            <a:off x="59531" y="6454317"/>
            <a:ext cx="1238534" cy="403683"/>
            <a:chOff x="68077" y="6454317"/>
            <a:chExt cx="1238534" cy="403683"/>
          </a:xfrm>
        </p:grpSpPr>
        <p:sp>
          <p:nvSpPr>
            <p:cNvPr id="26" name="TextBox 8">
              <a:extLst>
                <a:ext uri="{FF2B5EF4-FFF2-40B4-BE49-F238E27FC236}">
                  <a16:creationId xmlns:a16="http://schemas.microsoft.com/office/drawing/2014/main" id="{29BC9F22-08D1-4CFE-87EA-361D855335D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7" name="Picture 26" descr="A close up of a sign&#10;&#10;Description generated with high confidence">
              <a:extLst>
                <a:ext uri="{FF2B5EF4-FFF2-40B4-BE49-F238E27FC236}">
                  <a16:creationId xmlns:a16="http://schemas.microsoft.com/office/drawing/2014/main" id="{2EBEF8A9-B575-476F-89B1-E0EF3BCD5DB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28" name="Table 27">
            <a:extLst>
              <a:ext uri="{FF2B5EF4-FFF2-40B4-BE49-F238E27FC236}">
                <a16:creationId xmlns:a16="http://schemas.microsoft.com/office/drawing/2014/main" id="{81268E78-3696-43E2-83D4-D774AC5E97AE}"/>
              </a:ext>
            </a:extLst>
          </p:cNvPr>
          <p:cNvGraphicFramePr>
            <a:graphicFrameLocks noGrp="1"/>
          </p:cNvGraphicFramePr>
          <p:nvPr>
            <p:extLst>
              <p:ext uri="{D42A27DB-BD31-4B8C-83A1-F6EECF244321}">
                <p14:modId xmlns:p14="http://schemas.microsoft.com/office/powerpoint/2010/main" val="728582190"/>
              </p:ext>
            </p:extLst>
          </p:nvPr>
        </p:nvGraphicFramePr>
        <p:xfrm>
          <a:off x="868680" y="1223899"/>
          <a:ext cx="7406640" cy="2683302"/>
        </p:xfrm>
        <a:graphic>
          <a:graphicData uri="http://schemas.openxmlformats.org/drawingml/2006/table">
            <a:tbl>
              <a:tblPr firstRow="1" bandRow="1">
                <a:tableStyleId>{5940675A-B579-460E-94D1-54222C63F5DA}</a:tableStyleId>
              </a:tblPr>
              <a:tblGrid>
                <a:gridCol w="2468880">
                  <a:extLst>
                    <a:ext uri="{9D8B030D-6E8A-4147-A177-3AD203B41FA5}">
                      <a16:colId xmlns:a16="http://schemas.microsoft.com/office/drawing/2014/main" val="2814330134"/>
                    </a:ext>
                  </a:extLst>
                </a:gridCol>
                <a:gridCol w="2468880">
                  <a:extLst>
                    <a:ext uri="{9D8B030D-6E8A-4147-A177-3AD203B41FA5}">
                      <a16:colId xmlns:a16="http://schemas.microsoft.com/office/drawing/2014/main" val="75356842"/>
                    </a:ext>
                  </a:extLst>
                </a:gridCol>
                <a:gridCol w="2468880">
                  <a:extLst>
                    <a:ext uri="{9D8B030D-6E8A-4147-A177-3AD203B41FA5}">
                      <a16:colId xmlns:a16="http://schemas.microsoft.com/office/drawing/2014/main" val="1015196638"/>
                    </a:ext>
                  </a:extLst>
                </a:gridCol>
              </a:tblGrid>
              <a:tr h="458262">
                <a:tc>
                  <a:txBody>
                    <a:bodyPr/>
                    <a:lstStyle/>
                    <a:p>
                      <a:pPr algn="ctr"/>
                      <a:r>
                        <a:rPr lang="en-GB" sz="2400" b="1" dirty="0">
                          <a:solidFill>
                            <a:schemeClr val="tx1"/>
                          </a:solidFill>
                          <a:latin typeface="Century Gothic" panose="020B0502020202020204" pitchFamily="34" charset="0"/>
                        </a:rPr>
                        <a:t>30 days</a:t>
                      </a:r>
                      <a:endParaRPr lang="en-US" sz="2400" b="1" dirty="0">
                        <a:solidFill>
                          <a:schemeClr val="tx1"/>
                        </a:solidFill>
                        <a:latin typeface="Century Gothic" panose="020B0502020202020204" pitchFamily="34" charset="0"/>
                      </a:endParaRPr>
                    </a:p>
                  </a:txBody>
                  <a:tcPr anchor="ctr">
                    <a:solidFill>
                      <a:schemeClr val="accent5">
                        <a:lumMod val="20000"/>
                        <a:lumOff val="80000"/>
                      </a:schemeClr>
                    </a:solidFill>
                  </a:tcPr>
                </a:tc>
                <a:tc>
                  <a:txBody>
                    <a:bodyPr/>
                    <a:lstStyle/>
                    <a:p>
                      <a:pPr algn="ctr"/>
                      <a:r>
                        <a:rPr lang="en-GB" sz="2400" b="1" dirty="0">
                          <a:solidFill>
                            <a:schemeClr val="tx1"/>
                          </a:solidFill>
                          <a:latin typeface="Century Gothic" panose="020B0502020202020204" pitchFamily="34" charset="0"/>
                        </a:rPr>
                        <a:t>31 days</a:t>
                      </a:r>
                      <a:endParaRPr lang="en-US" sz="2400" b="1" dirty="0">
                        <a:solidFill>
                          <a:schemeClr val="tx1"/>
                        </a:solidFill>
                        <a:latin typeface="Century Gothic" panose="020B0502020202020204" pitchFamily="34" charset="0"/>
                      </a:endParaRPr>
                    </a:p>
                  </a:txBody>
                  <a:tcPr anchor="ctr">
                    <a:solidFill>
                      <a:schemeClr val="accent5">
                        <a:lumMod val="20000"/>
                        <a:lumOff val="80000"/>
                      </a:schemeClr>
                    </a:solidFill>
                  </a:tcPr>
                </a:tc>
                <a:tc>
                  <a:txBody>
                    <a:bodyPr/>
                    <a:lstStyle/>
                    <a:p>
                      <a:pPr algn="ctr"/>
                      <a:r>
                        <a:rPr lang="en-GB" sz="2400" b="1" dirty="0">
                          <a:solidFill>
                            <a:schemeClr val="tx1"/>
                          </a:solidFill>
                          <a:latin typeface="Century Gothic" panose="020B0502020202020204" pitchFamily="34" charset="0"/>
                        </a:rPr>
                        <a:t>28 or 29 days</a:t>
                      </a:r>
                      <a:endParaRPr lang="en-US" sz="2400" b="1" dirty="0">
                        <a:solidFill>
                          <a:schemeClr val="tx1"/>
                        </a:solidFill>
                        <a:latin typeface="Century Gothic" panose="020B0502020202020204" pitchFamily="34" charset="0"/>
                      </a:endParaRPr>
                    </a:p>
                  </a:txBody>
                  <a:tcPr anchor="ctr">
                    <a:solidFill>
                      <a:schemeClr val="accent5">
                        <a:lumMod val="20000"/>
                        <a:lumOff val="80000"/>
                      </a:schemeClr>
                    </a:solidFill>
                  </a:tcPr>
                </a:tc>
                <a:extLst>
                  <a:ext uri="{0D108BD9-81ED-4DB2-BD59-A6C34878D82A}">
                    <a16:rowId xmlns:a16="http://schemas.microsoft.com/office/drawing/2014/main" val="3488965799"/>
                  </a:ext>
                </a:extLst>
              </a:tr>
              <a:tr h="1872000">
                <a:tc>
                  <a:txBody>
                    <a:bodyPr/>
                    <a:lstStyle/>
                    <a:p>
                      <a:pPr algn="ctr"/>
                      <a:endParaRPr lang="en-US" sz="2000" b="1" dirty="0">
                        <a:solidFill>
                          <a:srgbClr val="FF0000"/>
                        </a:solidFill>
                        <a:latin typeface="Century Gothic" panose="020B0502020202020204" pitchFamily="34" charset="0"/>
                      </a:endParaRPr>
                    </a:p>
                  </a:txBody>
                  <a:tcPr>
                    <a:solidFill>
                      <a:srgbClr val="F2F7FC"/>
                    </a:solidFill>
                  </a:tcPr>
                </a:tc>
                <a:tc>
                  <a:txBody>
                    <a:bodyPr/>
                    <a:lstStyle/>
                    <a:p>
                      <a:pPr algn="ctr"/>
                      <a:endParaRPr lang="en-US" sz="2000" b="1" dirty="0">
                        <a:solidFill>
                          <a:srgbClr val="FF0000"/>
                        </a:solidFill>
                        <a:latin typeface="Century Gothic" panose="020B0502020202020204" pitchFamily="34" charset="0"/>
                      </a:endParaRPr>
                    </a:p>
                    <a:p>
                      <a:pPr algn="ctr"/>
                      <a:endParaRPr lang="en-US" sz="2000" b="1" dirty="0">
                        <a:solidFill>
                          <a:srgbClr val="FF0000"/>
                        </a:solidFill>
                        <a:latin typeface="Century Gothic" panose="020B0502020202020204" pitchFamily="34" charset="0"/>
                      </a:endParaRPr>
                    </a:p>
                    <a:p>
                      <a:pPr algn="ctr"/>
                      <a:endParaRPr lang="en-US" sz="2000" b="1" dirty="0">
                        <a:solidFill>
                          <a:srgbClr val="FF0000"/>
                        </a:solidFill>
                        <a:latin typeface="Century Gothic" panose="020B0502020202020204" pitchFamily="34" charset="0"/>
                      </a:endParaRPr>
                    </a:p>
                    <a:p>
                      <a:pPr algn="ctr"/>
                      <a:endParaRPr lang="en-US" sz="2000" b="1" dirty="0">
                        <a:solidFill>
                          <a:srgbClr val="FF0000"/>
                        </a:solidFill>
                        <a:latin typeface="Century Gothic" panose="020B0502020202020204" pitchFamily="34" charset="0"/>
                      </a:endParaRPr>
                    </a:p>
                    <a:p>
                      <a:pPr algn="ctr"/>
                      <a:endParaRPr lang="en-US" sz="2000" b="1" dirty="0">
                        <a:solidFill>
                          <a:srgbClr val="FF0000"/>
                        </a:solidFill>
                        <a:latin typeface="Century Gothic" panose="020B0502020202020204" pitchFamily="34" charset="0"/>
                      </a:endParaRPr>
                    </a:p>
                    <a:p>
                      <a:pPr algn="ctr"/>
                      <a:endParaRPr lang="en-US" sz="2000" b="1" dirty="0">
                        <a:solidFill>
                          <a:srgbClr val="FF0000"/>
                        </a:solidFill>
                        <a:latin typeface="Century Gothic" panose="020B0502020202020204" pitchFamily="34" charset="0"/>
                      </a:endParaRPr>
                    </a:p>
                    <a:p>
                      <a:pPr algn="ctr"/>
                      <a:endParaRPr lang="en-US" sz="2000" b="1" dirty="0">
                        <a:solidFill>
                          <a:srgbClr val="FF0000"/>
                        </a:solidFill>
                        <a:latin typeface="Century Gothic" panose="020B0502020202020204" pitchFamily="34" charset="0"/>
                      </a:endParaRPr>
                    </a:p>
                  </a:txBody>
                  <a:tcPr>
                    <a:solidFill>
                      <a:srgbClr val="F2F7FC"/>
                    </a:solidFill>
                  </a:tcPr>
                </a:tc>
                <a:tc>
                  <a:txBody>
                    <a:bodyPr/>
                    <a:lstStyle/>
                    <a:p>
                      <a:pPr algn="ctr"/>
                      <a:endParaRPr lang="en-GB" sz="2400" dirty="0">
                        <a:latin typeface="SassoonCRInfantMedium" panose="02000603020000020003" pitchFamily="2" charset="0"/>
                      </a:endParaRPr>
                    </a:p>
                    <a:p>
                      <a:pPr algn="ctr"/>
                      <a:endParaRPr lang="en-GB" sz="2400" dirty="0">
                        <a:latin typeface="Century Gothic" panose="020B0502020202020204" pitchFamily="34" charset="0"/>
                      </a:endParaRPr>
                    </a:p>
                  </a:txBody>
                  <a:tcPr>
                    <a:solidFill>
                      <a:srgbClr val="F2F7FC"/>
                    </a:solidFill>
                  </a:tcPr>
                </a:tc>
                <a:extLst>
                  <a:ext uri="{0D108BD9-81ED-4DB2-BD59-A6C34878D82A}">
                    <a16:rowId xmlns:a16="http://schemas.microsoft.com/office/drawing/2014/main" val="2489932291"/>
                  </a:ext>
                </a:extLst>
              </a:tr>
            </a:tbl>
          </a:graphicData>
        </a:graphic>
      </p:graphicFrame>
    </p:spTree>
    <p:extLst>
      <p:ext uri="{BB962C8B-B14F-4D97-AF65-F5344CB8AC3E}">
        <p14:creationId xmlns:p14="http://schemas.microsoft.com/office/powerpoint/2010/main" val="40199573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Sort the months.</a:t>
            </a: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lnSpc>
                <a:spcPct val="150000"/>
              </a:lnSpc>
            </a:pPr>
            <a:endParaRPr lang="en-GB" sz="1200" b="1" dirty="0">
              <a:solidFill>
                <a:schemeClr val="bg2">
                  <a:lumMod val="25000"/>
                </a:schemeClr>
              </a:solidFill>
              <a:latin typeface="Century Gothic" panose="020B0502020202020204" pitchFamily="34" charset="0"/>
            </a:endParaRPr>
          </a:p>
          <a:p>
            <a:pPr algn="ctr">
              <a:lnSpc>
                <a:spcPct val="150000"/>
              </a:lnSpc>
            </a:pPr>
            <a:endParaRPr lang="en-GB" sz="1000" b="1" dirty="0">
              <a:solidFill>
                <a:schemeClr val="bg2">
                  <a:lumMod val="25000"/>
                </a:schemeClr>
              </a:solidFill>
              <a:latin typeface="Century Gothic" panose="020B0502020202020204" pitchFamily="34" charset="0"/>
            </a:endParaRPr>
          </a:p>
          <a:p>
            <a:pPr algn="ctr">
              <a:lnSpc>
                <a:spcPct val="150000"/>
              </a:lnSpc>
            </a:pPr>
            <a:endParaRPr lang="en-GB" sz="400" b="1" dirty="0">
              <a:solidFill>
                <a:schemeClr val="bg2">
                  <a:lumMod val="25000"/>
                </a:schemeClr>
              </a:solidFill>
              <a:latin typeface="Century Gothic" panose="020B0502020202020204" pitchFamily="34" charset="0"/>
            </a:endParaRPr>
          </a:p>
          <a:p>
            <a:pPr algn="ctr">
              <a:lnSpc>
                <a:spcPct val="150000"/>
              </a:lnSpc>
            </a:pPr>
            <a:r>
              <a:rPr lang="en-GB" sz="2400" b="1" dirty="0">
                <a:solidFill>
                  <a:schemeClr val="tx1"/>
                </a:solidFill>
                <a:latin typeface="Century Gothic" panose="020B0502020202020204" pitchFamily="34" charset="0"/>
              </a:rPr>
              <a:t>There are</a:t>
            </a:r>
            <a:r>
              <a:rPr lang="en-GB" sz="2400" b="1" dirty="0">
                <a:solidFill>
                  <a:schemeClr val="bg2">
                    <a:lumMod val="25000"/>
                  </a:schemeClr>
                </a:solidFill>
                <a:latin typeface="Century Gothic" panose="020B0502020202020204" pitchFamily="34" charset="0"/>
              </a:rPr>
              <a:t> </a:t>
            </a:r>
            <a:r>
              <a:rPr lang="en-GB" sz="2400" b="1" dirty="0">
                <a:solidFill>
                  <a:srgbClr val="FF0000"/>
                </a:solidFill>
                <a:latin typeface="Century Gothic" panose="020B0502020202020204" pitchFamily="34" charset="0"/>
              </a:rPr>
              <a:t>365</a:t>
            </a:r>
            <a:r>
              <a:rPr lang="en-GB" sz="2400" b="1" spc="-300" dirty="0">
                <a:solidFill>
                  <a:srgbClr val="FF0000"/>
                </a:solidFill>
                <a:latin typeface="Century Gothic" panose="020B0502020202020204" pitchFamily="34" charset="0"/>
              </a:rPr>
              <a:t> </a:t>
            </a:r>
            <a:r>
              <a:rPr lang="en-GB" sz="2400" b="1" dirty="0">
                <a:solidFill>
                  <a:schemeClr val="tx1"/>
                </a:solidFill>
                <a:latin typeface="Century Gothic" panose="020B0502020202020204" pitchFamily="34" charset="0"/>
              </a:rPr>
              <a:t>days in a year.</a:t>
            </a:r>
          </a:p>
          <a:p>
            <a:pPr algn="ctr">
              <a:lnSpc>
                <a:spcPct val="150000"/>
              </a:lnSpc>
            </a:pPr>
            <a:r>
              <a:rPr lang="en-GB" sz="2400" b="1" dirty="0">
                <a:solidFill>
                  <a:schemeClr val="tx1"/>
                </a:solidFill>
                <a:latin typeface="Century Gothic" panose="020B0502020202020204" pitchFamily="34" charset="0"/>
              </a:rPr>
              <a:t>There are</a:t>
            </a:r>
            <a:r>
              <a:rPr lang="en-GB" sz="2400" b="1" dirty="0">
                <a:solidFill>
                  <a:schemeClr val="bg2">
                    <a:lumMod val="25000"/>
                  </a:schemeClr>
                </a:solidFill>
                <a:latin typeface="Century Gothic" panose="020B0502020202020204" pitchFamily="34" charset="0"/>
              </a:rPr>
              <a:t> </a:t>
            </a:r>
            <a:r>
              <a:rPr lang="en-GB" sz="2400" b="1" dirty="0">
                <a:solidFill>
                  <a:srgbClr val="FF0000"/>
                </a:solidFill>
                <a:latin typeface="Century Gothic" panose="020B0502020202020204" pitchFamily="34" charset="0"/>
              </a:rPr>
              <a:t>366</a:t>
            </a:r>
            <a:r>
              <a:rPr lang="en-GB" sz="2400" b="1" dirty="0">
                <a:solidFill>
                  <a:schemeClr val="bg2">
                    <a:lumMod val="25000"/>
                  </a:schemeClr>
                </a:solidFill>
                <a:latin typeface="Century Gothic" panose="020B0502020202020204" pitchFamily="34" charset="0"/>
              </a:rPr>
              <a:t> </a:t>
            </a:r>
            <a:r>
              <a:rPr lang="en-GB" sz="2400" b="1" dirty="0">
                <a:solidFill>
                  <a:schemeClr val="tx1"/>
                </a:solidFill>
                <a:latin typeface="Century Gothic" panose="020B0502020202020204" pitchFamily="34" charset="0"/>
              </a:rPr>
              <a:t>days in a leap year.</a:t>
            </a:r>
          </a:p>
          <a:p>
            <a:pPr algn="ctr">
              <a:lnSpc>
                <a:spcPct val="150000"/>
              </a:lnSpc>
            </a:pPr>
            <a:r>
              <a:rPr lang="en-GB" sz="2400" b="1" dirty="0">
                <a:solidFill>
                  <a:schemeClr val="tx1"/>
                </a:solidFill>
                <a:latin typeface="Century Gothic" panose="020B0502020202020204" pitchFamily="34" charset="0"/>
              </a:rPr>
              <a:t>There are </a:t>
            </a:r>
            <a:r>
              <a:rPr lang="en-GB" sz="2400" b="1" dirty="0">
                <a:solidFill>
                  <a:srgbClr val="FF0000"/>
                </a:solidFill>
                <a:latin typeface="Century Gothic" panose="020B0502020202020204" pitchFamily="34" charset="0"/>
              </a:rPr>
              <a:t>12 </a:t>
            </a:r>
            <a:r>
              <a:rPr lang="en-GB" sz="2400" b="1" dirty="0">
                <a:solidFill>
                  <a:schemeClr val="tx1"/>
                </a:solidFill>
                <a:latin typeface="Century Gothic" panose="020B0502020202020204" pitchFamily="34" charset="0"/>
              </a:rPr>
              <a:t>months in a year. </a:t>
            </a: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2" name="Table 1">
            <a:extLst>
              <a:ext uri="{FF2B5EF4-FFF2-40B4-BE49-F238E27FC236}">
                <a16:creationId xmlns:a16="http://schemas.microsoft.com/office/drawing/2014/main" id="{E615FD0A-5534-4ADB-92DE-38D4BEA12B90}"/>
              </a:ext>
            </a:extLst>
          </p:cNvPr>
          <p:cNvGraphicFramePr>
            <a:graphicFrameLocks noGrp="1"/>
          </p:cNvGraphicFramePr>
          <p:nvPr>
            <p:extLst>
              <p:ext uri="{D42A27DB-BD31-4B8C-83A1-F6EECF244321}">
                <p14:modId xmlns:p14="http://schemas.microsoft.com/office/powerpoint/2010/main" val="547400476"/>
              </p:ext>
            </p:extLst>
          </p:nvPr>
        </p:nvGraphicFramePr>
        <p:xfrm>
          <a:off x="868680" y="1223899"/>
          <a:ext cx="7406640" cy="2683302"/>
        </p:xfrm>
        <a:graphic>
          <a:graphicData uri="http://schemas.openxmlformats.org/drawingml/2006/table">
            <a:tbl>
              <a:tblPr firstRow="1" bandRow="1">
                <a:tableStyleId>{5940675A-B579-460E-94D1-54222C63F5DA}</a:tableStyleId>
              </a:tblPr>
              <a:tblGrid>
                <a:gridCol w="2468880">
                  <a:extLst>
                    <a:ext uri="{9D8B030D-6E8A-4147-A177-3AD203B41FA5}">
                      <a16:colId xmlns:a16="http://schemas.microsoft.com/office/drawing/2014/main" val="2814330134"/>
                    </a:ext>
                  </a:extLst>
                </a:gridCol>
                <a:gridCol w="2468880">
                  <a:extLst>
                    <a:ext uri="{9D8B030D-6E8A-4147-A177-3AD203B41FA5}">
                      <a16:colId xmlns:a16="http://schemas.microsoft.com/office/drawing/2014/main" val="75356842"/>
                    </a:ext>
                  </a:extLst>
                </a:gridCol>
                <a:gridCol w="2468880">
                  <a:extLst>
                    <a:ext uri="{9D8B030D-6E8A-4147-A177-3AD203B41FA5}">
                      <a16:colId xmlns:a16="http://schemas.microsoft.com/office/drawing/2014/main" val="1015196638"/>
                    </a:ext>
                  </a:extLst>
                </a:gridCol>
              </a:tblGrid>
              <a:tr h="458262">
                <a:tc>
                  <a:txBody>
                    <a:bodyPr/>
                    <a:lstStyle/>
                    <a:p>
                      <a:pPr algn="ctr"/>
                      <a:r>
                        <a:rPr lang="en-GB" sz="2400" b="1" dirty="0">
                          <a:solidFill>
                            <a:schemeClr val="tx1"/>
                          </a:solidFill>
                          <a:latin typeface="Century Gothic" panose="020B0502020202020204" pitchFamily="34" charset="0"/>
                        </a:rPr>
                        <a:t>30 days</a:t>
                      </a:r>
                      <a:endParaRPr lang="en-US" sz="2400" b="1" dirty="0">
                        <a:solidFill>
                          <a:schemeClr val="tx1"/>
                        </a:solidFill>
                        <a:latin typeface="Century Gothic" panose="020B0502020202020204" pitchFamily="34" charset="0"/>
                      </a:endParaRPr>
                    </a:p>
                  </a:txBody>
                  <a:tcPr anchor="ctr">
                    <a:solidFill>
                      <a:schemeClr val="accent5">
                        <a:lumMod val="20000"/>
                        <a:lumOff val="80000"/>
                      </a:schemeClr>
                    </a:solidFill>
                  </a:tcPr>
                </a:tc>
                <a:tc>
                  <a:txBody>
                    <a:bodyPr/>
                    <a:lstStyle/>
                    <a:p>
                      <a:pPr algn="ctr"/>
                      <a:r>
                        <a:rPr lang="en-GB" sz="2400" b="1" dirty="0">
                          <a:solidFill>
                            <a:schemeClr val="tx1"/>
                          </a:solidFill>
                          <a:latin typeface="Century Gothic" panose="020B0502020202020204" pitchFamily="34" charset="0"/>
                        </a:rPr>
                        <a:t>31 days</a:t>
                      </a:r>
                      <a:endParaRPr lang="en-US" sz="2400" b="1" dirty="0">
                        <a:solidFill>
                          <a:schemeClr val="tx1"/>
                        </a:solidFill>
                        <a:latin typeface="Century Gothic" panose="020B0502020202020204" pitchFamily="34" charset="0"/>
                      </a:endParaRPr>
                    </a:p>
                  </a:txBody>
                  <a:tcPr anchor="ctr">
                    <a:solidFill>
                      <a:schemeClr val="accent5">
                        <a:lumMod val="20000"/>
                        <a:lumOff val="80000"/>
                      </a:schemeClr>
                    </a:solidFill>
                  </a:tcPr>
                </a:tc>
                <a:tc>
                  <a:txBody>
                    <a:bodyPr/>
                    <a:lstStyle/>
                    <a:p>
                      <a:pPr algn="ctr"/>
                      <a:r>
                        <a:rPr lang="en-GB" sz="2400" b="1" dirty="0">
                          <a:solidFill>
                            <a:schemeClr val="tx1"/>
                          </a:solidFill>
                          <a:latin typeface="Century Gothic" panose="020B0502020202020204" pitchFamily="34" charset="0"/>
                        </a:rPr>
                        <a:t>28 or 29 days</a:t>
                      </a:r>
                      <a:endParaRPr lang="en-US" sz="2400" b="1" dirty="0">
                        <a:solidFill>
                          <a:schemeClr val="tx1"/>
                        </a:solidFill>
                        <a:latin typeface="Century Gothic" panose="020B0502020202020204" pitchFamily="34" charset="0"/>
                      </a:endParaRPr>
                    </a:p>
                  </a:txBody>
                  <a:tcPr anchor="ctr">
                    <a:solidFill>
                      <a:schemeClr val="accent5">
                        <a:lumMod val="20000"/>
                        <a:lumOff val="80000"/>
                      </a:schemeClr>
                    </a:solidFill>
                  </a:tcPr>
                </a:tc>
                <a:extLst>
                  <a:ext uri="{0D108BD9-81ED-4DB2-BD59-A6C34878D82A}">
                    <a16:rowId xmlns:a16="http://schemas.microsoft.com/office/drawing/2014/main" val="3488965799"/>
                  </a:ext>
                </a:extLst>
              </a:tr>
              <a:tr h="1872000">
                <a:tc>
                  <a:txBody>
                    <a:bodyPr/>
                    <a:lstStyle/>
                    <a:p>
                      <a:pPr algn="ctr"/>
                      <a:r>
                        <a:rPr lang="en-US" sz="2000" b="1" dirty="0">
                          <a:solidFill>
                            <a:srgbClr val="FF0000"/>
                          </a:solidFill>
                          <a:latin typeface="Century Gothic" panose="020B0502020202020204" pitchFamily="34" charset="0"/>
                        </a:rPr>
                        <a:t>April</a:t>
                      </a:r>
                    </a:p>
                    <a:p>
                      <a:pPr algn="ctr"/>
                      <a:r>
                        <a:rPr lang="en-US" sz="2000" b="1" dirty="0">
                          <a:solidFill>
                            <a:srgbClr val="FF0000"/>
                          </a:solidFill>
                          <a:latin typeface="Century Gothic" panose="020B0502020202020204" pitchFamily="34" charset="0"/>
                        </a:rPr>
                        <a:t>June</a:t>
                      </a:r>
                    </a:p>
                    <a:p>
                      <a:pPr algn="ctr"/>
                      <a:r>
                        <a:rPr lang="en-US" sz="2000" b="1" dirty="0">
                          <a:solidFill>
                            <a:srgbClr val="FF0000"/>
                          </a:solidFill>
                          <a:latin typeface="Century Gothic" panose="020B0502020202020204" pitchFamily="34" charset="0"/>
                        </a:rPr>
                        <a:t>September</a:t>
                      </a:r>
                    </a:p>
                    <a:p>
                      <a:pPr algn="ctr"/>
                      <a:r>
                        <a:rPr lang="en-US" sz="2000" b="1" dirty="0">
                          <a:solidFill>
                            <a:srgbClr val="FF0000"/>
                          </a:solidFill>
                          <a:latin typeface="Century Gothic" panose="020B0502020202020204" pitchFamily="34" charset="0"/>
                        </a:rPr>
                        <a:t>November</a:t>
                      </a:r>
                    </a:p>
                  </a:txBody>
                  <a:tcPr>
                    <a:solidFill>
                      <a:srgbClr val="F2F7FC"/>
                    </a:solidFill>
                  </a:tcPr>
                </a:tc>
                <a:tc>
                  <a:txBody>
                    <a:bodyPr/>
                    <a:lstStyle/>
                    <a:p>
                      <a:pPr algn="ctr"/>
                      <a:r>
                        <a:rPr lang="en-US" sz="2000" b="1" dirty="0">
                          <a:solidFill>
                            <a:srgbClr val="FF0000"/>
                          </a:solidFill>
                          <a:latin typeface="Century Gothic" panose="020B0502020202020204" pitchFamily="34" charset="0"/>
                        </a:rPr>
                        <a:t>January</a:t>
                      </a:r>
                    </a:p>
                    <a:p>
                      <a:pPr algn="ctr"/>
                      <a:r>
                        <a:rPr lang="en-US" sz="2000" b="1" dirty="0">
                          <a:solidFill>
                            <a:srgbClr val="FF0000"/>
                          </a:solidFill>
                          <a:latin typeface="Century Gothic" panose="020B0502020202020204" pitchFamily="34" charset="0"/>
                        </a:rPr>
                        <a:t>March</a:t>
                      </a:r>
                    </a:p>
                    <a:p>
                      <a:pPr algn="ctr"/>
                      <a:r>
                        <a:rPr lang="en-US" sz="2000" b="1" dirty="0">
                          <a:solidFill>
                            <a:srgbClr val="FF0000"/>
                          </a:solidFill>
                          <a:latin typeface="Century Gothic" panose="020B0502020202020204" pitchFamily="34" charset="0"/>
                        </a:rPr>
                        <a:t>May</a:t>
                      </a:r>
                    </a:p>
                    <a:p>
                      <a:pPr algn="ctr"/>
                      <a:r>
                        <a:rPr lang="en-US" sz="2000" b="1" dirty="0">
                          <a:solidFill>
                            <a:srgbClr val="FF0000"/>
                          </a:solidFill>
                          <a:latin typeface="Century Gothic" panose="020B0502020202020204" pitchFamily="34" charset="0"/>
                        </a:rPr>
                        <a:t>July</a:t>
                      </a:r>
                    </a:p>
                    <a:p>
                      <a:pPr algn="ctr"/>
                      <a:r>
                        <a:rPr lang="en-US" sz="2000" b="1" dirty="0">
                          <a:solidFill>
                            <a:srgbClr val="FF0000"/>
                          </a:solidFill>
                          <a:latin typeface="Century Gothic" panose="020B0502020202020204" pitchFamily="34" charset="0"/>
                        </a:rPr>
                        <a:t>August</a:t>
                      </a:r>
                    </a:p>
                    <a:p>
                      <a:pPr algn="ctr"/>
                      <a:r>
                        <a:rPr lang="en-US" sz="2000" b="1" dirty="0">
                          <a:solidFill>
                            <a:srgbClr val="FF0000"/>
                          </a:solidFill>
                          <a:latin typeface="Century Gothic" panose="020B0502020202020204" pitchFamily="34" charset="0"/>
                        </a:rPr>
                        <a:t>October</a:t>
                      </a:r>
                    </a:p>
                    <a:p>
                      <a:pPr algn="ctr"/>
                      <a:r>
                        <a:rPr lang="en-US" sz="2000" b="1" dirty="0">
                          <a:solidFill>
                            <a:srgbClr val="FF0000"/>
                          </a:solidFill>
                          <a:latin typeface="Century Gothic" panose="020B0502020202020204" pitchFamily="34" charset="0"/>
                        </a:rPr>
                        <a:t>December</a:t>
                      </a:r>
                    </a:p>
                  </a:txBody>
                  <a:tcPr>
                    <a:solidFill>
                      <a:srgbClr val="F2F7FC"/>
                    </a:solidFill>
                  </a:tcPr>
                </a:tc>
                <a:tc>
                  <a:txBody>
                    <a:bodyPr/>
                    <a:lstStyle/>
                    <a:p>
                      <a:pPr algn="ctr"/>
                      <a:r>
                        <a:rPr lang="en-GB" sz="2000" b="1" dirty="0">
                          <a:solidFill>
                            <a:srgbClr val="FF0000"/>
                          </a:solidFill>
                          <a:latin typeface="Century Gothic" panose="020B0502020202020204" pitchFamily="34" charset="0"/>
                        </a:rPr>
                        <a:t>February</a:t>
                      </a:r>
                    </a:p>
                    <a:p>
                      <a:pPr algn="ctr"/>
                      <a:endParaRPr lang="en-GB" sz="2400" dirty="0">
                        <a:latin typeface="SassoonCRInfantMedium" panose="02000603020000020003" pitchFamily="2" charset="0"/>
                      </a:endParaRPr>
                    </a:p>
                    <a:p>
                      <a:pPr algn="ctr"/>
                      <a:endParaRPr lang="en-GB" sz="2400" dirty="0">
                        <a:latin typeface="Century Gothic" panose="020B0502020202020204" pitchFamily="34" charset="0"/>
                      </a:endParaRPr>
                    </a:p>
                  </a:txBody>
                  <a:tcPr>
                    <a:solidFill>
                      <a:srgbClr val="F2F7FC"/>
                    </a:solidFill>
                  </a:tcPr>
                </a:tc>
                <a:extLst>
                  <a:ext uri="{0D108BD9-81ED-4DB2-BD59-A6C34878D82A}">
                    <a16:rowId xmlns:a16="http://schemas.microsoft.com/office/drawing/2014/main" val="2489932291"/>
                  </a:ext>
                </a:extLst>
              </a:tr>
            </a:tbl>
          </a:graphicData>
        </a:graphic>
      </p:graphicFrame>
      <p:grpSp>
        <p:nvGrpSpPr>
          <p:cNvPr id="25" name="Group 24">
            <a:extLst>
              <a:ext uri="{FF2B5EF4-FFF2-40B4-BE49-F238E27FC236}">
                <a16:creationId xmlns:a16="http://schemas.microsoft.com/office/drawing/2014/main" id="{B8740AC3-4ECA-46A2-A710-EEB4AC4C874C}"/>
              </a:ext>
            </a:extLst>
          </p:cNvPr>
          <p:cNvGrpSpPr/>
          <p:nvPr/>
        </p:nvGrpSpPr>
        <p:grpSpPr>
          <a:xfrm>
            <a:off x="59531" y="6454317"/>
            <a:ext cx="1238534" cy="403683"/>
            <a:chOff x="68077" y="6454317"/>
            <a:chExt cx="1238534" cy="403683"/>
          </a:xfrm>
        </p:grpSpPr>
        <p:sp>
          <p:nvSpPr>
            <p:cNvPr id="26" name="TextBox 8">
              <a:extLst>
                <a:ext uri="{FF2B5EF4-FFF2-40B4-BE49-F238E27FC236}">
                  <a16:creationId xmlns:a16="http://schemas.microsoft.com/office/drawing/2014/main" id="{29BC9F22-08D1-4CFE-87EA-361D855335D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7" name="Picture 26" descr="A close up of a sign&#10;&#10;Description generated with high confidence">
              <a:extLst>
                <a:ext uri="{FF2B5EF4-FFF2-40B4-BE49-F238E27FC236}">
                  <a16:creationId xmlns:a16="http://schemas.microsoft.com/office/drawing/2014/main" id="{2EBEF8A9-B575-476F-89B1-E0EF3BCD5DB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206197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Match the statements to the correct number.</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AF36199F-CCAB-4153-AC63-9C015E2F3044}"/>
              </a:ext>
            </a:extLst>
          </p:cNvPr>
          <p:cNvGraphicFramePr>
            <a:graphicFrameLocks noGrp="1"/>
          </p:cNvGraphicFramePr>
          <p:nvPr>
            <p:extLst>
              <p:ext uri="{D42A27DB-BD31-4B8C-83A1-F6EECF244321}">
                <p14:modId xmlns:p14="http://schemas.microsoft.com/office/powerpoint/2010/main" val="1907675214"/>
              </p:ext>
            </p:extLst>
          </p:nvPr>
        </p:nvGraphicFramePr>
        <p:xfrm>
          <a:off x="1377722" y="1615642"/>
          <a:ext cx="6388557" cy="2913743"/>
        </p:xfrm>
        <a:graphic>
          <a:graphicData uri="http://schemas.openxmlformats.org/drawingml/2006/table">
            <a:tbl>
              <a:tblPr firstRow="1" bandRow="1">
                <a:effectLst/>
                <a:tableStyleId>{5940675A-B579-460E-94D1-54222C63F5DA}</a:tableStyleId>
              </a:tblPr>
              <a:tblGrid>
                <a:gridCol w="2129519">
                  <a:extLst>
                    <a:ext uri="{9D8B030D-6E8A-4147-A177-3AD203B41FA5}">
                      <a16:colId xmlns:a16="http://schemas.microsoft.com/office/drawing/2014/main" val="571406245"/>
                    </a:ext>
                  </a:extLst>
                </a:gridCol>
                <a:gridCol w="2129519">
                  <a:extLst>
                    <a:ext uri="{9D8B030D-6E8A-4147-A177-3AD203B41FA5}">
                      <a16:colId xmlns:a16="http://schemas.microsoft.com/office/drawing/2014/main" val="706498031"/>
                    </a:ext>
                  </a:extLst>
                </a:gridCol>
                <a:gridCol w="2129519">
                  <a:extLst>
                    <a:ext uri="{9D8B030D-6E8A-4147-A177-3AD203B41FA5}">
                      <a16:colId xmlns:a16="http://schemas.microsoft.com/office/drawing/2014/main" val="3962606732"/>
                    </a:ext>
                  </a:extLst>
                </a:gridCol>
              </a:tblGrid>
              <a:tr h="617519">
                <a:tc>
                  <a:txBody>
                    <a:bodyPr/>
                    <a:lstStyle/>
                    <a:p>
                      <a:pPr algn="ctr"/>
                      <a:r>
                        <a:rPr lang="en-GB" sz="2400" b="1" dirty="0">
                          <a:latin typeface="Century Gothic" panose="020B0502020202020204" pitchFamily="34" charset="0"/>
                        </a:rPr>
                        <a:t>days in April</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4</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5543556"/>
                  </a:ext>
                </a:extLst>
              </a:tr>
              <a:tr h="325152">
                <a:tc>
                  <a:txBody>
                    <a:bodyPr/>
                    <a:lstStyle/>
                    <a:p>
                      <a:pPr algn="ctr"/>
                      <a:endParaRPr lang="en-GB" sz="800" b="1" dirty="0">
                        <a:latin typeface="Century Gothic" panose="020B0502020202020204" pitchFamily="34"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28263917"/>
                  </a:ext>
                </a:extLst>
              </a:tr>
              <a:tr h="650304">
                <a:tc>
                  <a:txBody>
                    <a:bodyPr/>
                    <a:lstStyle/>
                    <a:p>
                      <a:pPr algn="ctr"/>
                      <a:r>
                        <a:rPr lang="en-GB" sz="2400" b="1" dirty="0">
                          <a:latin typeface="Century Gothic" panose="020B0502020202020204" pitchFamily="34" charset="0"/>
                        </a:rPr>
                        <a:t>hours in 3 days</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30</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7672875"/>
                  </a:ext>
                </a:extLst>
              </a:tr>
              <a:tr h="325152">
                <a:tc>
                  <a:txBody>
                    <a:bodyPr/>
                    <a:lstStyle/>
                    <a:p>
                      <a:pPr algn="ctr"/>
                      <a:endParaRPr lang="en-GB" sz="800" b="1" dirty="0">
                        <a:latin typeface="Century Gothic" panose="020B0502020202020204" pitchFamily="34"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17896370"/>
                  </a:ext>
                </a:extLst>
              </a:tr>
              <a:tr h="650304">
                <a:tc>
                  <a:txBody>
                    <a:bodyPr/>
                    <a:lstStyle/>
                    <a:p>
                      <a:pPr algn="ctr"/>
                      <a:r>
                        <a:rPr lang="en-GB" sz="2400" b="1" dirty="0">
                          <a:latin typeface="Century Gothic" panose="020B0502020202020204" pitchFamily="34" charset="0"/>
                        </a:rPr>
                        <a:t>days in two weekends</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72</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2844687"/>
                  </a:ext>
                </a:extLst>
              </a:tr>
            </a:tbl>
          </a:graphicData>
        </a:graphic>
      </p:graphicFrame>
      <p:grpSp>
        <p:nvGrpSpPr>
          <p:cNvPr id="12" name="Group 11">
            <a:extLst>
              <a:ext uri="{FF2B5EF4-FFF2-40B4-BE49-F238E27FC236}">
                <a16:creationId xmlns:a16="http://schemas.microsoft.com/office/drawing/2014/main" id="{485657F8-0132-4CDD-B42E-7599FE63EF45}"/>
              </a:ext>
            </a:extLst>
          </p:cNvPr>
          <p:cNvGrpSpPr/>
          <p:nvPr/>
        </p:nvGrpSpPr>
        <p:grpSpPr>
          <a:xfrm>
            <a:off x="59531" y="6454317"/>
            <a:ext cx="1238534" cy="403683"/>
            <a:chOff x="68077" y="6454317"/>
            <a:chExt cx="1238534" cy="403683"/>
          </a:xfrm>
        </p:grpSpPr>
        <p:sp>
          <p:nvSpPr>
            <p:cNvPr id="13" name="TextBox 8">
              <a:extLst>
                <a:ext uri="{FF2B5EF4-FFF2-40B4-BE49-F238E27FC236}">
                  <a16:creationId xmlns:a16="http://schemas.microsoft.com/office/drawing/2014/main" id="{55AEFFFA-581B-4B7D-9F06-5D82A241362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4" name="Picture 13" descr="A close up of a sign&#10;&#10;Description generated with high confidence">
              <a:extLst>
                <a:ext uri="{FF2B5EF4-FFF2-40B4-BE49-F238E27FC236}">
                  <a16:creationId xmlns:a16="http://schemas.microsoft.com/office/drawing/2014/main" id="{6FD7F081-473E-47EF-9F45-70D240C939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Match the statements to the correct number.</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AF36199F-CCAB-4153-AC63-9C015E2F3044}"/>
              </a:ext>
            </a:extLst>
          </p:cNvPr>
          <p:cNvGraphicFramePr>
            <a:graphicFrameLocks noGrp="1"/>
          </p:cNvGraphicFramePr>
          <p:nvPr>
            <p:extLst/>
          </p:nvPr>
        </p:nvGraphicFramePr>
        <p:xfrm>
          <a:off x="1377722" y="1615642"/>
          <a:ext cx="6388557" cy="2913743"/>
        </p:xfrm>
        <a:graphic>
          <a:graphicData uri="http://schemas.openxmlformats.org/drawingml/2006/table">
            <a:tbl>
              <a:tblPr firstRow="1" bandRow="1">
                <a:effectLst/>
                <a:tableStyleId>{5940675A-B579-460E-94D1-54222C63F5DA}</a:tableStyleId>
              </a:tblPr>
              <a:tblGrid>
                <a:gridCol w="2129519">
                  <a:extLst>
                    <a:ext uri="{9D8B030D-6E8A-4147-A177-3AD203B41FA5}">
                      <a16:colId xmlns:a16="http://schemas.microsoft.com/office/drawing/2014/main" val="571406245"/>
                    </a:ext>
                  </a:extLst>
                </a:gridCol>
                <a:gridCol w="2129519">
                  <a:extLst>
                    <a:ext uri="{9D8B030D-6E8A-4147-A177-3AD203B41FA5}">
                      <a16:colId xmlns:a16="http://schemas.microsoft.com/office/drawing/2014/main" val="706498031"/>
                    </a:ext>
                  </a:extLst>
                </a:gridCol>
                <a:gridCol w="2129519">
                  <a:extLst>
                    <a:ext uri="{9D8B030D-6E8A-4147-A177-3AD203B41FA5}">
                      <a16:colId xmlns:a16="http://schemas.microsoft.com/office/drawing/2014/main" val="3962606732"/>
                    </a:ext>
                  </a:extLst>
                </a:gridCol>
              </a:tblGrid>
              <a:tr h="617519">
                <a:tc>
                  <a:txBody>
                    <a:bodyPr/>
                    <a:lstStyle/>
                    <a:p>
                      <a:pPr algn="ctr"/>
                      <a:r>
                        <a:rPr lang="en-GB" sz="2400" b="1" dirty="0">
                          <a:latin typeface="Century Gothic" panose="020B0502020202020204" pitchFamily="34" charset="0"/>
                        </a:rPr>
                        <a:t>days in April</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4</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5543556"/>
                  </a:ext>
                </a:extLst>
              </a:tr>
              <a:tr h="325152">
                <a:tc>
                  <a:txBody>
                    <a:bodyPr/>
                    <a:lstStyle/>
                    <a:p>
                      <a:pPr algn="ctr"/>
                      <a:endParaRPr lang="en-GB" sz="800" b="1" dirty="0">
                        <a:latin typeface="Century Gothic" panose="020B0502020202020204" pitchFamily="34"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28263917"/>
                  </a:ext>
                </a:extLst>
              </a:tr>
              <a:tr h="650304">
                <a:tc>
                  <a:txBody>
                    <a:bodyPr/>
                    <a:lstStyle/>
                    <a:p>
                      <a:pPr algn="ctr"/>
                      <a:r>
                        <a:rPr lang="en-GB" sz="2400" b="1" dirty="0">
                          <a:latin typeface="Century Gothic" panose="020B0502020202020204" pitchFamily="34" charset="0"/>
                        </a:rPr>
                        <a:t>hours in 3 days</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30</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7672875"/>
                  </a:ext>
                </a:extLst>
              </a:tr>
              <a:tr h="325152">
                <a:tc>
                  <a:txBody>
                    <a:bodyPr/>
                    <a:lstStyle/>
                    <a:p>
                      <a:pPr algn="ctr"/>
                      <a:endParaRPr lang="en-GB" sz="800" b="1" dirty="0">
                        <a:latin typeface="Century Gothic" panose="020B0502020202020204" pitchFamily="34"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17896370"/>
                  </a:ext>
                </a:extLst>
              </a:tr>
              <a:tr h="650304">
                <a:tc>
                  <a:txBody>
                    <a:bodyPr/>
                    <a:lstStyle/>
                    <a:p>
                      <a:pPr algn="ctr"/>
                      <a:r>
                        <a:rPr lang="en-GB" sz="2400" b="1" dirty="0">
                          <a:latin typeface="Century Gothic" panose="020B0502020202020204" pitchFamily="34" charset="0"/>
                        </a:rPr>
                        <a:t>days in two weekends</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72</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2844687"/>
                  </a:ext>
                </a:extLst>
              </a:tr>
            </a:tbl>
          </a:graphicData>
        </a:graphic>
      </p:graphicFrame>
      <p:grpSp>
        <p:nvGrpSpPr>
          <p:cNvPr id="12" name="Group 11">
            <a:extLst>
              <a:ext uri="{FF2B5EF4-FFF2-40B4-BE49-F238E27FC236}">
                <a16:creationId xmlns:a16="http://schemas.microsoft.com/office/drawing/2014/main" id="{485657F8-0132-4CDD-B42E-7599FE63EF45}"/>
              </a:ext>
            </a:extLst>
          </p:cNvPr>
          <p:cNvGrpSpPr/>
          <p:nvPr/>
        </p:nvGrpSpPr>
        <p:grpSpPr>
          <a:xfrm>
            <a:off x="59531" y="6454317"/>
            <a:ext cx="1238534" cy="403683"/>
            <a:chOff x="68077" y="6454317"/>
            <a:chExt cx="1238534" cy="403683"/>
          </a:xfrm>
        </p:grpSpPr>
        <p:sp>
          <p:nvSpPr>
            <p:cNvPr id="13" name="TextBox 8">
              <a:extLst>
                <a:ext uri="{FF2B5EF4-FFF2-40B4-BE49-F238E27FC236}">
                  <a16:creationId xmlns:a16="http://schemas.microsoft.com/office/drawing/2014/main" id="{55AEFFFA-581B-4B7D-9F06-5D82A241362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4" name="Picture 13" descr="A close up of a sign&#10;&#10;Description generated with high confidence">
              <a:extLst>
                <a:ext uri="{FF2B5EF4-FFF2-40B4-BE49-F238E27FC236}">
                  <a16:creationId xmlns:a16="http://schemas.microsoft.com/office/drawing/2014/main" id="{6FD7F081-473E-47EF-9F45-70D240C939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cxnSp>
        <p:nvCxnSpPr>
          <p:cNvPr id="9" name="Straight Connector 8">
            <a:extLst>
              <a:ext uri="{FF2B5EF4-FFF2-40B4-BE49-F238E27FC236}">
                <a16:creationId xmlns:a16="http://schemas.microsoft.com/office/drawing/2014/main" id="{F819EEB6-37D9-44BF-82B9-EFB424D6E2E1}"/>
              </a:ext>
            </a:extLst>
          </p:cNvPr>
          <p:cNvCxnSpPr>
            <a:cxnSpLocks/>
          </p:cNvCxnSpPr>
          <p:nvPr/>
        </p:nvCxnSpPr>
        <p:spPr>
          <a:xfrm>
            <a:off x="3519054" y="1829744"/>
            <a:ext cx="2105891" cy="1299718"/>
          </a:xfrm>
          <a:prstGeom prst="line">
            <a:avLst/>
          </a:prstGeom>
          <a:ln w="38100">
            <a:solidFill>
              <a:srgbClr val="FF0000"/>
            </a:solidFill>
          </a:ln>
        </p:spPr>
        <p:style>
          <a:lnRef idx="3">
            <a:schemeClr val="dk1"/>
          </a:lnRef>
          <a:fillRef idx="0">
            <a:schemeClr val="dk1"/>
          </a:fillRef>
          <a:effectRef idx="2">
            <a:schemeClr val="dk1"/>
          </a:effectRef>
          <a:fontRef idx="minor">
            <a:schemeClr val="tx1"/>
          </a:fontRef>
        </p:style>
      </p:cxnSp>
      <p:cxnSp>
        <p:nvCxnSpPr>
          <p:cNvPr id="10" name="Straight Connector 9">
            <a:extLst>
              <a:ext uri="{FF2B5EF4-FFF2-40B4-BE49-F238E27FC236}">
                <a16:creationId xmlns:a16="http://schemas.microsoft.com/office/drawing/2014/main" id="{0919B941-5396-42CE-9B2E-61D20369644B}"/>
              </a:ext>
            </a:extLst>
          </p:cNvPr>
          <p:cNvCxnSpPr>
            <a:cxnSpLocks/>
          </p:cNvCxnSpPr>
          <p:nvPr/>
        </p:nvCxnSpPr>
        <p:spPr>
          <a:xfrm>
            <a:off x="3519052" y="2948247"/>
            <a:ext cx="2123614" cy="1207436"/>
          </a:xfrm>
          <a:prstGeom prst="line">
            <a:avLst/>
          </a:prstGeom>
          <a:ln w="38100">
            <a:solidFill>
              <a:srgbClr val="FF0000"/>
            </a:solidFill>
          </a:ln>
        </p:spPr>
        <p:style>
          <a:lnRef idx="3">
            <a:schemeClr val="dk1"/>
          </a:lnRef>
          <a:fillRef idx="0">
            <a:schemeClr val="dk1"/>
          </a:fillRef>
          <a:effectRef idx="2">
            <a:schemeClr val="dk1"/>
          </a:effectRef>
          <a:fontRef idx="minor">
            <a:schemeClr val="tx1"/>
          </a:fontRef>
        </p:style>
      </p:cxnSp>
      <p:cxnSp>
        <p:nvCxnSpPr>
          <p:cNvPr id="11" name="Straight Connector 10">
            <a:extLst>
              <a:ext uri="{FF2B5EF4-FFF2-40B4-BE49-F238E27FC236}">
                <a16:creationId xmlns:a16="http://schemas.microsoft.com/office/drawing/2014/main" id="{2CEB6731-1D13-4B68-92FB-5B3083756B3F}"/>
              </a:ext>
            </a:extLst>
          </p:cNvPr>
          <p:cNvCxnSpPr>
            <a:cxnSpLocks/>
          </p:cNvCxnSpPr>
          <p:nvPr/>
        </p:nvCxnSpPr>
        <p:spPr>
          <a:xfrm flipV="1">
            <a:off x="3519053" y="1926187"/>
            <a:ext cx="2105892" cy="2368613"/>
          </a:xfrm>
          <a:prstGeom prst="line">
            <a:avLst/>
          </a:prstGeom>
          <a:ln w="38100">
            <a:solidFill>
              <a:srgbClr val="FF0000"/>
            </a:solidFill>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5677555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Put these events in the correct order from earliest to latest.</a:t>
            </a:r>
          </a:p>
          <a:p>
            <a:pPr algn="ctr"/>
            <a:endParaRPr lang="en-GB" sz="2000" b="1" u="sng" dirty="0">
              <a:solidFill>
                <a:schemeClr val="bg2">
                  <a:lumMod val="50000"/>
                </a:schemeClr>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F10B0EFE-CAF4-402D-8BE2-0F7FAFF67F94}"/>
              </a:ext>
            </a:extLst>
          </p:cNvPr>
          <p:cNvGraphicFramePr>
            <a:graphicFrameLocks noGrp="1"/>
          </p:cNvGraphicFramePr>
          <p:nvPr>
            <p:extLst>
              <p:ext uri="{D42A27DB-BD31-4B8C-83A1-F6EECF244321}">
                <p14:modId xmlns:p14="http://schemas.microsoft.com/office/powerpoint/2010/main" val="2328505832"/>
              </p:ext>
            </p:extLst>
          </p:nvPr>
        </p:nvGraphicFramePr>
        <p:xfrm>
          <a:off x="2280481" y="1871274"/>
          <a:ext cx="4583038" cy="2214912"/>
        </p:xfrm>
        <a:graphic>
          <a:graphicData uri="http://schemas.openxmlformats.org/drawingml/2006/table">
            <a:tbl>
              <a:tblPr firstRow="1" bandRow="1">
                <a:effectLst/>
                <a:tableStyleId>{5940675A-B579-460E-94D1-54222C63F5DA}</a:tableStyleId>
              </a:tblPr>
              <a:tblGrid>
                <a:gridCol w="2129519">
                  <a:extLst>
                    <a:ext uri="{9D8B030D-6E8A-4147-A177-3AD203B41FA5}">
                      <a16:colId xmlns:a16="http://schemas.microsoft.com/office/drawing/2014/main" val="571406245"/>
                    </a:ext>
                  </a:extLst>
                </a:gridCol>
                <a:gridCol w="324000">
                  <a:extLst>
                    <a:ext uri="{9D8B030D-6E8A-4147-A177-3AD203B41FA5}">
                      <a16:colId xmlns:a16="http://schemas.microsoft.com/office/drawing/2014/main" val="706498031"/>
                    </a:ext>
                  </a:extLst>
                </a:gridCol>
                <a:gridCol w="2129519">
                  <a:extLst>
                    <a:ext uri="{9D8B030D-6E8A-4147-A177-3AD203B41FA5}">
                      <a16:colId xmlns:a16="http://schemas.microsoft.com/office/drawing/2014/main" val="3962606732"/>
                    </a:ext>
                  </a:extLst>
                </a:gridCol>
              </a:tblGrid>
              <a:tr h="617519">
                <a:tc>
                  <a:txBody>
                    <a:bodyPr/>
                    <a:lstStyle/>
                    <a:p>
                      <a:pPr algn="ctr"/>
                      <a:r>
                        <a:rPr lang="en-GB" sz="2800" b="1" dirty="0">
                          <a:latin typeface="Century Gothic" panose="020B0502020202020204" pitchFamily="34" charset="0"/>
                        </a:rPr>
                        <a:t>home time</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morning registration</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5543556"/>
                  </a:ext>
                </a:extLst>
              </a:tr>
              <a:tr h="325152">
                <a:tc>
                  <a:txBody>
                    <a:bodyPr/>
                    <a:lstStyle/>
                    <a:p>
                      <a:pPr algn="ctr"/>
                      <a:endParaRPr lang="en-GB" sz="800" b="1" dirty="0">
                        <a:latin typeface="Century Gothic" panose="020B0502020202020204" pitchFamily="34"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28263917"/>
                  </a:ext>
                </a:extLst>
              </a:tr>
              <a:tr h="650304">
                <a:tc>
                  <a:txBody>
                    <a:bodyPr/>
                    <a:lstStyle/>
                    <a:p>
                      <a:pPr algn="ctr"/>
                      <a:r>
                        <a:rPr lang="en-GB" sz="2800" b="1" dirty="0">
                          <a:latin typeface="Century Gothic" panose="020B0502020202020204" pitchFamily="34" charset="0"/>
                        </a:rPr>
                        <a:t>afternoon playtime</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noon</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7672875"/>
                  </a:ext>
                </a:extLst>
              </a:tr>
            </a:tbl>
          </a:graphicData>
        </a:graphic>
      </p:graphicFrame>
      <p:grpSp>
        <p:nvGrpSpPr>
          <p:cNvPr id="10" name="Group 9">
            <a:extLst>
              <a:ext uri="{FF2B5EF4-FFF2-40B4-BE49-F238E27FC236}">
                <a16:creationId xmlns:a16="http://schemas.microsoft.com/office/drawing/2014/main" id="{0F41C5CB-7449-4FE2-8B94-22E50E5E644E}"/>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1F39EA71-95FA-4557-9001-1D94A5354F6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2DDCD829-6BE2-4C1F-A65E-E48559F68B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6303723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Put these events in the correct order from earliest to latest.</a:t>
            </a:r>
          </a:p>
          <a:p>
            <a:pPr algn="ctr"/>
            <a:endParaRPr lang="en-GB" sz="2400" dirty="0">
              <a:solidFill>
                <a:schemeClr val="tx1"/>
              </a:solidFill>
              <a:latin typeface="Century Gothic" panose="020B0502020202020204" pitchFamily="34" charset="0"/>
            </a:endParaRPr>
          </a:p>
          <a:p>
            <a:pPr algn="ctr"/>
            <a:endParaRPr lang="en-GB" sz="2400" dirty="0">
              <a:solidFill>
                <a:schemeClr val="tx1"/>
              </a:solidFill>
              <a:latin typeface="Century Gothic" panose="020B0502020202020204" pitchFamily="34" charset="0"/>
            </a:endParaRPr>
          </a:p>
          <a:p>
            <a:pPr algn="ctr"/>
            <a:endParaRPr lang="en-GB" sz="2400" dirty="0">
              <a:solidFill>
                <a:schemeClr val="tx1"/>
              </a:solidFill>
              <a:latin typeface="Century Gothic" panose="020B0502020202020204" pitchFamily="34" charset="0"/>
            </a:endParaRPr>
          </a:p>
          <a:p>
            <a:pPr algn="ctr"/>
            <a:endParaRPr lang="en-GB" sz="2400" dirty="0">
              <a:solidFill>
                <a:schemeClr val="tx1"/>
              </a:solidFill>
              <a:latin typeface="Century Gothic" panose="020B0502020202020204" pitchFamily="34" charset="0"/>
            </a:endParaRPr>
          </a:p>
          <a:p>
            <a:pPr algn="ctr"/>
            <a:endParaRPr lang="en-GB" sz="2400" dirty="0">
              <a:solidFill>
                <a:schemeClr val="tx1"/>
              </a:solidFill>
              <a:latin typeface="Century Gothic" panose="020B0502020202020204" pitchFamily="34" charset="0"/>
            </a:endParaRPr>
          </a:p>
          <a:p>
            <a:pPr algn="ctr"/>
            <a:endParaRPr lang="en-GB" sz="2400" dirty="0">
              <a:solidFill>
                <a:schemeClr val="tx1"/>
              </a:solidFill>
              <a:latin typeface="Century Gothic" panose="020B0502020202020204" pitchFamily="34" charset="0"/>
            </a:endParaRPr>
          </a:p>
          <a:p>
            <a:pPr algn="ctr"/>
            <a:endParaRPr lang="en-GB" sz="2400" dirty="0">
              <a:solidFill>
                <a:srgbClr val="FF0000"/>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algn="ctr"/>
            <a:r>
              <a:rPr lang="en-GB" sz="2400" b="1" dirty="0">
                <a:solidFill>
                  <a:srgbClr val="FF0000"/>
                </a:solidFill>
                <a:latin typeface="Century Gothic" panose="020B0502020202020204" pitchFamily="34" charset="0"/>
              </a:rPr>
              <a:t>morning registration</a:t>
            </a:r>
          </a:p>
          <a:p>
            <a:pPr algn="ctr"/>
            <a:r>
              <a:rPr lang="en-GB" sz="2400" b="1" dirty="0">
                <a:solidFill>
                  <a:srgbClr val="FF0000"/>
                </a:solidFill>
                <a:latin typeface="Century Gothic" panose="020B0502020202020204" pitchFamily="34" charset="0"/>
              </a:rPr>
              <a:t>noon</a:t>
            </a:r>
          </a:p>
          <a:p>
            <a:pPr algn="ctr"/>
            <a:r>
              <a:rPr lang="en-GB" sz="2400" b="1" dirty="0">
                <a:solidFill>
                  <a:srgbClr val="FF0000"/>
                </a:solidFill>
                <a:latin typeface="Century Gothic" panose="020B0502020202020204" pitchFamily="34" charset="0"/>
              </a:rPr>
              <a:t>afternoon playtime</a:t>
            </a:r>
          </a:p>
          <a:p>
            <a:pPr algn="ctr"/>
            <a:r>
              <a:rPr lang="en-GB" sz="2400" b="1" dirty="0">
                <a:solidFill>
                  <a:srgbClr val="FF0000"/>
                </a:solidFill>
                <a:latin typeface="Century Gothic" panose="020B0502020202020204" pitchFamily="34" charset="0"/>
              </a:rPr>
              <a:t>home time</a:t>
            </a:r>
          </a:p>
          <a:p>
            <a:pPr algn="ctr"/>
            <a:endParaRPr lang="en-GB" sz="2000" u="sng" dirty="0">
              <a:solidFill>
                <a:schemeClr val="bg2">
                  <a:lumMod val="50000"/>
                </a:schemeClr>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31B77DB9-F2F2-4C1C-83E3-9300CD9719F0}"/>
              </a:ext>
            </a:extLst>
          </p:cNvPr>
          <p:cNvGraphicFramePr>
            <a:graphicFrameLocks noGrp="1"/>
          </p:cNvGraphicFramePr>
          <p:nvPr>
            <p:extLst>
              <p:ext uri="{D42A27DB-BD31-4B8C-83A1-F6EECF244321}">
                <p14:modId xmlns:p14="http://schemas.microsoft.com/office/powerpoint/2010/main" val="2257248744"/>
              </p:ext>
            </p:extLst>
          </p:nvPr>
        </p:nvGraphicFramePr>
        <p:xfrm>
          <a:off x="2280481" y="1871274"/>
          <a:ext cx="4583038" cy="2214912"/>
        </p:xfrm>
        <a:graphic>
          <a:graphicData uri="http://schemas.openxmlformats.org/drawingml/2006/table">
            <a:tbl>
              <a:tblPr firstRow="1" bandRow="1">
                <a:effectLst/>
                <a:tableStyleId>{5940675A-B579-460E-94D1-54222C63F5DA}</a:tableStyleId>
              </a:tblPr>
              <a:tblGrid>
                <a:gridCol w="2129519">
                  <a:extLst>
                    <a:ext uri="{9D8B030D-6E8A-4147-A177-3AD203B41FA5}">
                      <a16:colId xmlns:a16="http://schemas.microsoft.com/office/drawing/2014/main" val="571406245"/>
                    </a:ext>
                  </a:extLst>
                </a:gridCol>
                <a:gridCol w="324000">
                  <a:extLst>
                    <a:ext uri="{9D8B030D-6E8A-4147-A177-3AD203B41FA5}">
                      <a16:colId xmlns:a16="http://schemas.microsoft.com/office/drawing/2014/main" val="706498031"/>
                    </a:ext>
                  </a:extLst>
                </a:gridCol>
                <a:gridCol w="2129519">
                  <a:extLst>
                    <a:ext uri="{9D8B030D-6E8A-4147-A177-3AD203B41FA5}">
                      <a16:colId xmlns:a16="http://schemas.microsoft.com/office/drawing/2014/main" val="3962606732"/>
                    </a:ext>
                  </a:extLst>
                </a:gridCol>
              </a:tblGrid>
              <a:tr h="617519">
                <a:tc>
                  <a:txBody>
                    <a:bodyPr/>
                    <a:lstStyle/>
                    <a:p>
                      <a:pPr algn="ctr"/>
                      <a:r>
                        <a:rPr lang="en-GB" sz="2800" b="1" dirty="0">
                          <a:latin typeface="Century Gothic" panose="020B0502020202020204" pitchFamily="34" charset="0"/>
                        </a:rPr>
                        <a:t>home time</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morning registration</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5543556"/>
                  </a:ext>
                </a:extLst>
              </a:tr>
              <a:tr h="325152">
                <a:tc>
                  <a:txBody>
                    <a:bodyPr/>
                    <a:lstStyle/>
                    <a:p>
                      <a:pPr algn="ctr"/>
                      <a:endParaRPr lang="en-GB" sz="800" b="1" dirty="0">
                        <a:latin typeface="Century Gothic" panose="020B0502020202020204" pitchFamily="34"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28263917"/>
                  </a:ext>
                </a:extLst>
              </a:tr>
              <a:tr h="650304">
                <a:tc>
                  <a:txBody>
                    <a:bodyPr/>
                    <a:lstStyle/>
                    <a:p>
                      <a:pPr algn="ctr"/>
                      <a:r>
                        <a:rPr lang="en-GB" sz="2800" b="1" dirty="0">
                          <a:latin typeface="Century Gothic" panose="020B0502020202020204" pitchFamily="34" charset="0"/>
                        </a:rPr>
                        <a:t>afternoon playtime</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noon</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7672875"/>
                  </a:ext>
                </a:extLst>
              </a:tr>
            </a:tbl>
          </a:graphicData>
        </a:graphic>
      </p:graphicFrame>
      <p:grpSp>
        <p:nvGrpSpPr>
          <p:cNvPr id="10" name="Group 9">
            <a:extLst>
              <a:ext uri="{FF2B5EF4-FFF2-40B4-BE49-F238E27FC236}">
                <a16:creationId xmlns:a16="http://schemas.microsoft.com/office/drawing/2014/main" id="{A6B5A1D2-D6BA-4F50-8C5F-576FEAA53EF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0EDAF58A-A997-459F-B574-8F1F8BEF7A5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D8B93E53-2215-45FF-B1B5-632D57E8C8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853093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Fill in the blanks:</a:t>
            </a:r>
          </a:p>
          <a:p>
            <a:pPr lvl="0" defTabSz="685800">
              <a:defRPr/>
            </a:pPr>
            <a:endParaRPr lang="en-GB" sz="2800" b="1" dirty="0">
              <a:solidFill>
                <a:schemeClr val="tx1"/>
              </a:solidFill>
              <a:latin typeface="Century Gothic" panose="020B0502020202020204" pitchFamily="34" charset="0"/>
            </a:endParaRPr>
          </a:p>
          <a:p>
            <a:pPr lvl="0" defTabSz="685800">
              <a:defRPr/>
            </a:pPr>
            <a:endParaRPr lang="en-GB" sz="2800" b="1" dirty="0">
              <a:solidFill>
                <a:schemeClr val="tx1"/>
              </a:solidFill>
              <a:latin typeface="Century Gothic" panose="020B0502020202020204" pitchFamily="34" charset="0"/>
            </a:endParaRPr>
          </a:p>
          <a:p>
            <a:pPr lvl="0" algn="ctr" defTabSz="685800">
              <a:defRPr/>
            </a:pPr>
            <a:r>
              <a:rPr lang="en-GB" sz="2800" b="1" dirty="0">
                <a:solidFill>
                  <a:schemeClr val="tx1"/>
                </a:solidFill>
                <a:latin typeface="Century Gothic" panose="020B0502020202020204" pitchFamily="34" charset="0"/>
              </a:rPr>
              <a:t>There are </a:t>
            </a:r>
            <a:r>
              <a:rPr lang="en-GB" sz="2800" b="1" spc="-300" dirty="0">
                <a:solidFill>
                  <a:schemeClr val="tx1"/>
                </a:solidFill>
                <a:latin typeface="Century Gothic" panose="020B0502020202020204" pitchFamily="34" charset="0"/>
              </a:rPr>
              <a:t>_________</a:t>
            </a:r>
            <a:r>
              <a:rPr lang="en-GB" sz="2800" b="1" dirty="0">
                <a:solidFill>
                  <a:schemeClr val="tx1"/>
                </a:solidFill>
                <a:latin typeface="Century Gothic" panose="020B0502020202020204" pitchFamily="34" charset="0"/>
              </a:rPr>
              <a:t> days in five weeks.</a:t>
            </a:r>
          </a:p>
          <a:p>
            <a:pPr lvl="0" algn="ctr" defTabSz="685800">
              <a:defRPr/>
            </a:pPr>
            <a:endParaRPr lang="en-GB" sz="2800" b="1" dirty="0">
              <a:solidFill>
                <a:schemeClr val="tx1"/>
              </a:solidFill>
              <a:latin typeface="Century Gothic" panose="020B0502020202020204" pitchFamily="34" charset="0"/>
            </a:endParaRPr>
          </a:p>
          <a:p>
            <a:pPr lvl="0" algn="ctr" defTabSz="685800">
              <a:defRPr/>
            </a:pPr>
            <a:endParaRPr lang="en-GB" sz="2800" b="1" dirty="0">
              <a:solidFill>
                <a:schemeClr val="tx1"/>
              </a:solidFill>
              <a:latin typeface="Century Gothic" panose="020B0502020202020204" pitchFamily="34" charset="0"/>
            </a:endParaRPr>
          </a:p>
          <a:p>
            <a:pPr lvl="0" algn="ctr" defTabSz="685800">
              <a:defRPr/>
            </a:pPr>
            <a:r>
              <a:rPr lang="en-GB" sz="2800" b="1" dirty="0">
                <a:solidFill>
                  <a:schemeClr val="tx1"/>
                </a:solidFill>
                <a:latin typeface="Century Gothic" panose="020B0502020202020204" pitchFamily="34" charset="0"/>
              </a:rPr>
              <a:t>There are 12 </a:t>
            </a:r>
            <a:r>
              <a:rPr lang="en-GB" sz="2800" b="1" spc="-300" dirty="0">
                <a:solidFill>
                  <a:schemeClr val="tx1"/>
                </a:solidFill>
                <a:latin typeface="Century Gothic" panose="020B0502020202020204" pitchFamily="34" charset="0"/>
              </a:rPr>
              <a:t>___________</a:t>
            </a:r>
            <a:r>
              <a:rPr lang="en-GB" sz="2800" b="1" dirty="0">
                <a:solidFill>
                  <a:schemeClr val="tx1"/>
                </a:solidFill>
                <a:latin typeface="Century Gothic" panose="020B0502020202020204" pitchFamily="34" charset="0"/>
              </a:rPr>
              <a:t> in half a day.</a:t>
            </a:r>
          </a:p>
          <a:p>
            <a:pPr algn="ctr"/>
            <a:endParaRPr lang="en-GB" sz="2000" b="1" u="sng" dirty="0">
              <a:solidFill>
                <a:schemeClr val="bg2">
                  <a:lumMod val="50000"/>
                </a:schemeClr>
              </a:solidFill>
              <a:latin typeface="Century Gothic" panose="020B0502020202020204" pitchFamily="34" charset="0"/>
            </a:endParaRPr>
          </a:p>
        </p:txBody>
      </p:sp>
      <p:grpSp>
        <p:nvGrpSpPr>
          <p:cNvPr id="7" name="Group 6">
            <a:extLst>
              <a:ext uri="{FF2B5EF4-FFF2-40B4-BE49-F238E27FC236}">
                <a16:creationId xmlns:a16="http://schemas.microsoft.com/office/drawing/2014/main" id="{3E3752B0-9454-4681-9E79-0D4BC83DECF2}"/>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4B674F05-717D-4A18-B308-CC6883B407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A2DE6741-10AA-412F-A3D2-5D6B2C10284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201231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Fill in the blanks:</a:t>
            </a:r>
          </a:p>
          <a:p>
            <a:pPr lvl="0" defTabSz="685800">
              <a:defRPr/>
            </a:pPr>
            <a:endParaRPr lang="en-GB" sz="2800" b="1" dirty="0">
              <a:solidFill>
                <a:schemeClr val="tx1"/>
              </a:solidFill>
              <a:latin typeface="Century Gothic" panose="020B0502020202020204" pitchFamily="34" charset="0"/>
            </a:endParaRPr>
          </a:p>
          <a:p>
            <a:pPr lvl="0" defTabSz="685800">
              <a:defRPr/>
            </a:pPr>
            <a:endParaRPr lang="en-GB" sz="2800" b="1" dirty="0">
              <a:solidFill>
                <a:schemeClr val="tx1"/>
              </a:solidFill>
              <a:latin typeface="Century Gothic" panose="020B0502020202020204" pitchFamily="34" charset="0"/>
            </a:endParaRPr>
          </a:p>
          <a:p>
            <a:pPr lvl="0" algn="ctr" defTabSz="685800">
              <a:defRPr/>
            </a:pPr>
            <a:r>
              <a:rPr lang="en-GB" sz="2800" b="1" dirty="0">
                <a:solidFill>
                  <a:schemeClr val="tx1"/>
                </a:solidFill>
                <a:latin typeface="Century Gothic" panose="020B0502020202020204" pitchFamily="34" charset="0"/>
              </a:rPr>
              <a:t>There are </a:t>
            </a:r>
            <a:r>
              <a:rPr lang="en-GB" sz="2800" b="1" spc="-300" dirty="0">
                <a:solidFill>
                  <a:schemeClr val="tx1"/>
                </a:solidFill>
                <a:latin typeface="Century Gothic" panose="020B0502020202020204" pitchFamily="34" charset="0"/>
              </a:rPr>
              <a:t>_________</a:t>
            </a:r>
            <a:r>
              <a:rPr lang="en-GB" sz="2800" b="1" dirty="0">
                <a:solidFill>
                  <a:schemeClr val="tx1"/>
                </a:solidFill>
                <a:latin typeface="Century Gothic" panose="020B0502020202020204" pitchFamily="34" charset="0"/>
              </a:rPr>
              <a:t> days in five weeks.</a:t>
            </a:r>
          </a:p>
          <a:p>
            <a:pPr lvl="0" algn="ctr" defTabSz="685800">
              <a:defRPr/>
            </a:pPr>
            <a:endParaRPr lang="en-GB" sz="2800" b="1" dirty="0">
              <a:solidFill>
                <a:schemeClr val="tx1"/>
              </a:solidFill>
              <a:latin typeface="Century Gothic" panose="020B0502020202020204" pitchFamily="34" charset="0"/>
            </a:endParaRPr>
          </a:p>
          <a:p>
            <a:pPr lvl="0" algn="ctr" defTabSz="685800">
              <a:defRPr/>
            </a:pPr>
            <a:endParaRPr lang="en-GB" sz="2800" b="1" dirty="0">
              <a:solidFill>
                <a:schemeClr val="tx1"/>
              </a:solidFill>
              <a:latin typeface="Century Gothic" panose="020B0502020202020204" pitchFamily="34" charset="0"/>
            </a:endParaRPr>
          </a:p>
          <a:p>
            <a:pPr lvl="0" algn="ctr" defTabSz="685800">
              <a:defRPr/>
            </a:pPr>
            <a:r>
              <a:rPr lang="en-GB" sz="2800" b="1" dirty="0">
                <a:solidFill>
                  <a:schemeClr val="tx1"/>
                </a:solidFill>
                <a:latin typeface="Century Gothic" panose="020B0502020202020204" pitchFamily="34" charset="0"/>
              </a:rPr>
              <a:t>There are 12 </a:t>
            </a:r>
            <a:r>
              <a:rPr lang="en-GB" sz="2800" b="1" spc="-300" dirty="0">
                <a:solidFill>
                  <a:schemeClr val="tx1"/>
                </a:solidFill>
                <a:latin typeface="Century Gothic" panose="020B0502020202020204" pitchFamily="34" charset="0"/>
              </a:rPr>
              <a:t>___________</a:t>
            </a:r>
            <a:r>
              <a:rPr lang="en-GB" sz="2800" b="1" dirty="0">
                <a:solidFill>
                  <a:schemeClr val="tx1"/>
                </a:solidFill>
                <a:latin typeface="Century Gothic" panose="020B0502020202020204" pitchFamily="34" charset="0"/>
              </a:rPr>
              <a:t> in half a day.</a:t>
            </a:r>
          </a:p>
          <a:p>
            <a:pPr algn="ctr"/>
            <a:endParaRPr lang="en-GB" sz="2000" b="1" u="sng" dirty="0">
              <a:solidFill>
                <a:schemeClr val="bg2">
                  <a:lumMod val="50000"/>
                </a:schemeClr>
              </a:solidFill>
              <a:latin typeface="Century Gothic" panose="020B0502020202020204" pitchFamily="34" charset="0"/>
            </a:endParaRPr>
          </a:p>
        </p:txBody>
      </p:sp>
      <p:sp>
        <p:nvSpPr>
          <p:cNvPr id="7" name="Rectangle 6">
            <a:extLst>
              <a:ext uri="{FF2B5EF4-FFF2-40B4-BE49-F238E27FC236}">
                <a16:creationId xmlns:a16="http://schemas.microsoft.com/office/drawing/2014/main" id="{4BDFC9E0-6121-43B5-B4FC-6538C8C6AEC5}"/>
              </a:ext>
            </a:extLst>
          </p:cNvPr>
          <p:cNvSpPr/>
          <p:nvPr/>
        </p:nvSpPr>
        <p:spPr>
          <a:xfrm>
            <a:off x="3950854" y="3219700"/>
            <a:ext cx="1242291" cy="584775"/>
          </a:xfrm>
          <a:prstGeom prst="rect">
            <a:avLst/>
          </a:prstGeom>
        </p:spPr>
        <p:txBody>
          <a:bodyPr wrap="square">
            <a:spAutoFit/>
          </a:bodyPr>
          <a:lstStyle/>
          <a:p>
            <a:pPr lvl="0" defTabSz="685800">
              <a:defRPr/>
            </a:pPr>
            <a:r>
              <a:rPr lang="en-GB" sz="3200" b="1" dirty="0">
                <a:solidFill>
                  <a:srgbClr val="FF0000"/>
                </a:solidFill>
                <a:latin typeface="Century Gothic" panose="020B0502020202020204" pitchFamily="34" charset="0"/>
              </a:rPr>
              <a:t>hours</a:t>
            </a:r>
          </a:p>
        </p:txBody>
      </p:sp>
      <p:sp>
        <p:nvSpPr>
          <p:cNvPr id="9" name="Rectangle 8">
            <a:extLst>
              <a:ext uri="{FF2B5EF4-FFF2-40B4-BE49-F238E27FC236}">
                <a16:creationId xmlns:a16="http://schemas.microsoft.com/office/drawing/2014/main" id="{82FD47D1-542D-48D3-B121-1C9B18CAE894}"/>
              </a:ext>
            </a:extLst>
          </p:cNvPr>
          <p:cNvSpPr/>
          <p:nvPr/>
        </p:nvSpPr>
        <p:spPr>
          <a:xfrm>
            <a:off x="3452091" y="1944416"/>
            <a:ext cx="1233055" cy="584775"/>
          </a:xfrm>
          <a:prstGeom prst="rect">
            <a:avLst/>
          </a:prstGeom>
        </p:spPr>
        <p:txBody>
          <a:bodyPr wrap="square">
            <a:spAutoFit/>
          </a:bodyPr>
          <a:lstStyle/>
          <a:p>
            <a:pPr lvl="0" defTabSz="685800">
              <a:defRPr/>
            </a:pPr>
            <a:r>
              <a:rPr lang="en-GB" sz="3200" b="1" dirty="0">
                <a:solidFill>
                  <a:srgbClr val="FF0000"/>
                </a:solidFill>
                <a:latin typeface="Century Gothic" panose="020B0502020202020204" pitchFamily="34" charset="0"/>
              </a:rPr>
              <a:t>35</a:t>
            </a:r>
          </a:p>
        </p:txBody>
      </p:sp>
      <p:grpSp>
        <p:nvGrpSpPr>
          <p:cNvPr id="10" name="Group 9">
            <a:extLst>
              <a:ext uri="{FF2B5EF4-FFF2-40B4-BE49-F238E27FC236}">
                <a16:creationId xmlns:a16="http://schemas.microsoft.com/office/drawing/2014/main" id="{94791B5C-255D-43A9-A1A3-9EAB2E81F153}"/>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AE893A17-715D-4270-A720-F5FF0DFD693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5842FD04-4BAC-4E32-8CD8-CB5BF19597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2626081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r>
              <a:rPr lang="en-GB" sz="3600" b="1" dirty="0">
                <a:solidFill>
                  <a:schemeClr val="tx1"/>
                </a:solidFill>
                <a:latin typeface="Century Gothic" panose="020B0502020202020204" pitchFamily="34" charset="0"/>
              </a:rPr>
              <a:t>Lunch is served around midday.</a:t>
            </a:r>
          </a:p>
          <a:p>
            <a:endParaRPr lang="en-GB" sz="28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7" name="Group 6">
            <a:extLst>
              <a:ext uri="{FF2B5EF4-FFF2-40B4-BE49-F238E27FC236}">
                <a16:creationId xmlns:a16="http://schemas.microsoft.com/office/drawing/2014/main" id="{ED3FBD8A-DE14-47B5-866F-6C74B4B594A5}"/>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B9BF5D84-C3D1-4763-BCC0-0823ED575CB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D76F5466-FEF8-479D-8C8E-A0D0A8BA763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348999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r>
              <a:rPr lang="en-GB" sz="3600" b="1" dirty="0">
                <a:solidFill>
                  <a:schemeClr val="tx1"/>
                </a:solidFill>
                <a:latin typeface="Century Gothic" panose="020B0502020202020204" pitchFamily="34" charset="0"/>
              </a:rPr>
              <a:t>Lunch is served around midday.</a:t>
            </a:r>
          </a:p>
          <a:p>
            <a:endParaRPr lang="en-GB" sz="28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True because...</a:t>
            </a:r>
          </a:p>
          <a:p>
            <a:pPr algn="ctr"/>
            <a:endParaRPr lang="en-GB" sz="2000" b="1" u="sng" dirty="0">
              <a:solidFill>
                <a:schemeClr val="bg2">
                  <a:lumMod val="50000"/>
                </a:schemeClr>
              </a:solidFill>
              <a:latin typeface="Century Gothic" panose="020B0502020202020204" pitchFamily="34" charset="0"/>
            </a:endParaRPr>
          </a:p>
        </p:txBody>
      </p:sp>
      <p:grpSp>
        <p:nvGrpSpPr>
          <p:cNvPr id="7" name="Group 6">
            <a:extLst>
              <a:ext uri="{FF2B5EF4-FFF2-40B4-BE49-F238E27FC236}">
                <a16:creationId xmlns:a16="http://schemas.microsoft.com/office/drawing/2014/main" id="{ED3FBD8A-DE14-47B5-866F-6C74B4B594A5}"/>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B9BF5D84-C3D1-4763-BCC0-0823ED575CB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D76F5466-FEF8-479D-8C8E-A0D0A8BA763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113131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r>
              <a:rPr lang="en-GB" sz="3600" b="1" dirty="0">
                <a:solidFill>
                  <a:schemeClr val="tx1"/>
                </a:solidFill>
                <a:latin typeface="Century Gothic" panose="020B0502020202020204" pitchFamily="34" charset="0"/>
              </a:rPr>
              <a:t>Lunch is served around midday.</a:t>
            </a:r>
          </a:p>
          <a:p>
            <a:endParaRPr lang="en-GB" sz="28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True because lunch is served in the ‘middle’ of the day – usually about 12 o’clock.</a:t>
            </a:r>
          </a:p>
          <a:p>
            <a:pPr algn="ctr"/>
            <a:endParaRPr lang="en-GB" sz="2000" b="1" u="sng" dirty="0">
              <a:solidFill>
                <a:schemeClr val="bg2">
                  <a:lumMod val="50000"/>
                </a:schemeClr>
              </a:solidFill>
              <a:latin typeface="Century Gothic" panose="020B0502020202020204" pitchFamily="34" charset="0"/>
            </a:endParaRPr>
          </a:p>
        </p:txBody>
      </p:sp>
      <p:grpSp>
        <p:nvGrpSpPr>
          <p:cNvPr id="7" name="Group 6">
            <a:extLst>
              <a:ext uri="{FF2B5EF4-FFF2-40B4-BE49-F238E27FC236}">
                <a16:creationId xmlns:a16="http://schemas.microsoft.com/office/drawing/2014/main" id="{7EEBB1E7-41FF-412E-9411-BB608C03FEF6}"/>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F625CE74-EB4F-4313-97FF-F33E287EE98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760602EC-E515-4E22-A172-92DA55B3600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171341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 name="Group 6">
            <a:extLst>
              <a:ext uri="{FF2B5EF4-FFF2-40B4-BE49-F238E27FC236}">
                <a16:creationId xmlns:a16="http://schemas.microsoft.com/office/drawing/2014/main" id="{7EEBB1E7-41FF-412E-9411-BB608C03FEF6}"/>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F625CE74-EB4F-4313-97FF-F33E287EE98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760602EC-E515-4E22-A172-92DA55B3600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307BE68E-C77F-4F30-B927-4CA3A17999A8}"/>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4" name="Speech Bubble: Rectangle with Corners Rounded 13">
            <a:extLst>
              <a:ext uri="{FF2B5EF4-FFF2-40B4-BE49-F238E27FC236}">
                <a16:creationId xmlns:a16="http://schemas.microsoft.com/office/drawing/2014/main" id="{D4A87671-978E-4D22-86FA-11CE56C34C5A}"/>
              </a:ext>
            </a:extLst>
          </p:cNvPr>
          <p:cNvSpPr/>
          <p:nvPr/>
        </p:nvSpPr>
        <p:spPr>
          <a:xfrm>
            <a:off x="3790764" y="1511647"/>
            <a:ext cx="3752511" cy="2068753"/>
          </a:xfrm>
          <a:prstGeom prst="wedgeRoundRectCallout">
            <a:avLst>
              <a:gd name="adj1" fmla="val -75056"/>
              <a:gd name="adj2" fmla="val 208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Lunchtime is at 12 o’clock. So, whenever a clock shows 12 o’clock it has to be lunchtime.</a:t>
            </a:r>
          </a:p>
        </p:txBody>
      </p:sp>
      <p:sp>
        <p:nvSpPr>
          <p:cNvPr id="15" name="Rectangle 14">
            <a:extLst>
              <a:ext uri="{FF2B5EF4-FFF2-40B4-BE49-F238E27FC236}">
                <a16:creationId xmlns:a16="http://schemas.microsoft.com/office/drawing/2014/main" id="{DB8E3078-63F7-4C20-ACE1-C63C8A5EF32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Ellie says:</a:t>
            </a: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that possible? Explain how you know.</a:t>
            </a:r>
          </a:p>
          <a:p>
            <a:pPr algn="ctr"/>
            <a:endParaRPr lang="en-GB" sz="2800" b="1" dirty="0">
              <a:solidFill>
                <a:schemeClr val="tx1"/>
              </a:solidFill>
              <a:latin typeface="Century Gothic" panose="020B0502020202020204" pitchFamily="34" charset="0"/>
            </a:endParaRPr>
          </a:p>
          <a:p>
            <a:pPr algn="ctr"/>
            <a:endParaRPr lang="en-GB" sz="40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rgbClr val="FF0000"/>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19781532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 name="Group 6">
            <a:extLst>
              <a:ext uri="{FF2B5EF4-FFF2-40B4-BE49-F238E27FC236}">
                <a16:creationId xmlns:a16="http://schemas.microsoft.com/office/drawing/2014/main" id="{7EEBB1E7-41FF-412E-9411-BB608C03FEF6}"/>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F625CE74-EB4F-4313-97FF-F33E287EE98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760602EC-E515-4E22-A172-92DA55B3600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307BE68E-C77F-4F30-B927-4CA3A17999A8}"/>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4" name="Speech Bubble: Rectangle with Corners Rounded 13">
            <a:extLst>
              <a:ext uri="{FF2B5EF4-FFF2-40B4-BE49-F238E27FC236}">
                <a16:creationId xmlns:a16="http://schemas.microsoft.com/office/drawing/2014/main" id="{D4A87671-978E-4D22-86FA-11CE56C34C5A}"/>
              </a:ext>
            </a:extLst>
          </p:cNvPr>
          <p:cNvSpPr/>
          <p:nvPr/>
        </p:nvSpPr>
        <p:spPr>
          <a:xfrm>
            <a:off x="3790764" y="1511647"/>
            <a:ext cx="3752511" cy="2068753"/>
          </a:xfrm>
          <a:prstGeom prst="wedgeRoundRectCallout">
            <a:avLst>
              <a:gd name="adj1" fmla="val -75056"/>
              <a:gd name="adj2" fmla="val 208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Lunchtime is at 12 o’clock. So, whenever a clock shows 12 o’clock it has to be lunchtime.</a:t>
            </a:r>
          </a:p>
        </p:txBody>
      </p:sp>
      <p:sp>
        <p:nvSpPr>
          <p:cNvPr id="15" name="Rectangle 14">
            <a:extLst>
              <a:ext uri="{FF2B5EF4-FFF2-40B4-BE49-F238E27FC236}">
                <a16:creationId xmlns:a16="http://schemas.microsoft.com/office/drawing/2014/main" id="{DB8E3078-63F7-4C20-ACE1-C63C8A5EF32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Ellie says:</a:t>
            </a: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that possible? Explain how you know.</a:t>
            </a:r>
          </a:p>
          <a:p>
            <a:r>
              <a:rPr lang="en-GB" sz="2000" b="1" dirty="0">
                <a:solidFill>
                  <a:schemeClr val="tx1"/>
                </a:solidFill>
                <a:latin typeface="Century Gothic" panose="020B0502020202020204" pitchFamily="34" charset="0"/>
              </a:rPr>
              <a:t>Ellie is incorrect because …</a:t>
            </a:r>
          </a:p>
          <a:p>
            <a:pPr algn="ctr"/>
            <a:endParaRPr lang="en-GB" sz="40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rgbClr val="FF0000"/>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3886697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 name="Group 6">
            <a:extLst>
              <a:ext uri="{FF2B5EF4-FFF2-40B4-BE49-F238E27FC236}">
                <a16:creationId xmlns:a16="http://schemas.microsoft.com/office/drawing/2014/main" id="{7EEBB1E7-41FF-412E-9411-BB608C03FEF6}"/>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F625CE74-EB4F-4313-97FF-F33E287EE98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760602EC-E515-4E22-A172-92DA55B3600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307BE68E-C77F-4F30-B927-4CA3A17999A8}"/>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4" name="Speech Bubble: Rectangle with Corners Rounded 13">
            <a:extLst>
              <a:ext uri="{FF2B5EF4-FFF2-40B4-BE49-F238E27FC236}">
                <a16:creationId xmlns:a16="http://schemas.microsoft.com/office/drawing/2014/main" id="{D4A87671-978E-4D22-86FA-11CE56C34C5A}"/>
              </a:ext>
            </a:extLst>
          </p:cNvPr>
          <p:cNvSpPr/>
          <p:nvPr/>
        </p:nvSpPr>
        <p:spPr>
          <a:xfrm>
            <a:off x="3790764" y="1511647"/>
            <a:ext cx="3752511" cy="2068753"/>
          </a:xfrm>
          <a:prstGeom prst="wedgeRoundRectCallout">
            <a:avLst>
              <a:gd name="adj1" fmla="val -75056"/>
              <a:gd name="adj2" fmla="val 208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Lunchtime is at 12 o’clock. So, whenever a clock shows 12 o’clock it has to be lunchtime.</a:t>
            </a:r>
          </a:p>
        </p:txBody>
      </p:sp>
      <p:sp>
        <p:nvSpPr>
          <p:cNvPr id="15" name="Rectangle 14">
            <a:extLst>
              <a:ext uri="{FF2B5EF4-FFF2-40B4-BE49-F238E27FC236}">
                <a16:creationId xmlns:a16="http://schemas.microsoft.com/office/drawing/2014/main" id="{DB8E3078-63F7-4C20-ACE1-C63C8A5EF32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Ellie says:</a:t>
            </a: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that possible? Explain how you know.</a:t>
            </a:r>
          </a:p>
          <a:p>
            <a:r>
              <a:rPr lang="en-GB" sz="2000" b="1" dirty="0">
                <a:solidFill>
                  <a:srgbClr val="FF0000"/>
                </a:solidFill>
                <a:latin typeface="Century Gothic" panose="020B0502020202020204" pitchFamily="34" charset="0"/>
              </a:rPr>
              <a:t>Ellie is incorrect because a clock can say 12 o’clock in the middle of the night and in the middle of the day. Only one of those is lunchtime.</a:t>
            </a:r>
            <a:endParaRPr lang="en-GB" sz="2000" b="1" dirty="0">
              <a:solidFill>
                <a:srgbClr val="E7E6E6">
                  <a:lumMod val="25000"/>
                </a:srgbClr>
              </a:solidFill>
              <a:latin typeface="Century Gothic" panose="020B0502020202020204" pitchFamily="34" charset="0"/>
            </a:endParaRPr>
          </a:p>
          <a:p>
            <a:pPr algn="ctr"/>
            <a:endParaRPr lang="en-GB" sz="40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rgbClr val="FF0000"/>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511913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endParaRPr lang="en-GB" sz="20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“Today the sunset was at 8 o’clock. That means every day must finish at 8 o’clock.”</a:t>
            </a:r>
          </a:p>
          <a:p>
            <a:endParaRPr lang="en-GB" sz="28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you know.</a:t>
            </a:r>
          </a:p>
          <a:p>
            <a:endParaRPr lang="en-GB" sz="2000" b="1" dirty="0">
              <a:solidFill>
                <a:schemeClr val="tx1"/>
              </a:solidFill>
              <a:latin typeface="Century Gothic" panose="020B0502020202020204" pitchFamily="34" charset="0"/>
            </a:endParaRPr>
          </a:p>
        </p:txBody>
      </p:sp>
      <p:grpSp>
        <p:nvGrpSpPr>
          <p:cNvPr id="7" name="Group 6">
            <a:extLst>
              <a:ext uri="{FF2B5EF4-FFF2-40B4-BE49-F238E27FC236}">
                <a16:creationId xmlns:a16="http://schemas.microsoft.com/office/drawing/2014/main" id="{9E1B4237-B112-4B75-ADFD-65C84575DF7D}"/>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DF9FABFF-6D65-49DE-AA3A-63D87086059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AD80B468-EE10-4DE2-98D8-32BE3C1E947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3622014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endParaRPr lang="en-GB" sz="20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“Today the sunset was at 8 o’clock. That means every day must finish at 8 o’clock.”</a:t>
            </a:r>
          </a:p>
          <a:p>
            <a:endParaRPr lang="en-GB" sz="28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you know.</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False because…</a:t>
            </a:r>
          </a:p>
        </p:txBody>
      </p:sp>
      <p:grpSp>
        <p:nvGrpSpPr>
          <p:cNvPr id="7" name="Group 6">
            <a:extLst>
              <a:ext uri="{FF2B5EF4-FFF2-40B4-BE49-F238E27FC236}">
                <a16:creationId xmlns:a16="http://schemas.microsoft.com/office/drawing/2014/main" id="{9E1B4237-B112-4B75-ADFD-65C84575DF7D}"/>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DF9FABFF-6D65-49DE-AA3A-63D87086059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AD80B468-EE10-4DE2-98D8-32BE3C1E947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180777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endParaRPr lang="en-GB" sz="20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“Today the sunset was at 8 o’clock. That means every day must finish at 8 o’clock.”</a:t>
            </a:r>
          </a:p>
          <a:p>
            <a:endParaRPr lang="en-GB" sz="28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you know.</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False because the sun sets at different times (depending on the season) and this doesn’t always mean the day has ended.</a:t>
            </a:r>
          </a:p>
        </p:txBody>
      </p:sp>
      <p:grpSp>
        <p:nvGrpSpPr>
          <p:cNvPr id="7" name="Group 6">
            <a:extLst>
              <a:ext uri="{FF2B5EF4-FFF2-40B4-BE49-F238E27FC236}">
                <a16:creationId xmlns:a16="http://schemas.microsoft.com/office/drawing/2014/main" id="{9E1B4237-B112-4B75-ADFD-65C84575DF7D}"/>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DF9FABFF-6D65-49DE-AA3A-63D87086059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AD80B468-EE10-4DE2-98D8-32BE3C1E947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3443413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days in this month are not weekend days?</a:t>
            </a:r>
          </a:p>
        </p:txBody>
      </p:sp>
      <p:graphicFrame>
        <p:nvGraphicFramePr>
          <p:cNvPr id="7" name="Table 6">
            <a:extLst>
              <a:ext uri="{FF2B5EF4-FFF2-40B4-BE49-F238E27FC236}">
                <a16:creationId xmlns:a16="http://schemas.microsoft.com/office/drawing/2014/main" id="{FD0E6608-DDEC-4C7A-B6AA-35CA53720A08}"/>
              </a:ext>
            </a:extLst>
          </p:cNvPr>
          <p:cNvGraphicFramePr>
            <a:graphicFrameLocks noGrp="1"/>
          </p:cNvGraphicFramePr>
          <p:nvPr>
            <p:extLst>
              <p:ext uri="{D42A27DB-BD31-4B8C-83A1-F6EECF244321}">
                <p14:modId xmlns:p14="http://schemas.microsoft.com/office/powerpoint/2010/main" val="924425437"/>
              </p:ext>
            </p:extLst>
          </p:nvPr>
        </p:nvGraphicFramePr>
        <p:xfrm>
          <a:off x="1855822" y="1524000"/>
          <a:ext cx="5432357" cy="3684410"/>
        </p:xfrm>
        <a:graphic>
          <a:graphicData uri="http://schemas.openxmlformats.org/drawingml/2006/table">
            <a:tbl>
              <a:tblPr firstRow="1" bandRow="1">
                <a:tableStyleId>{69012ECD-51FC-41F1-AA8D-1B2483CD663E}</a:tableStyleId>
              </a:tblPr>
              <a:tblGrid>
                <a:gridCol w="776051">
                  <a:extLst>
                    <a:ext uri="{9D8B030D-6E8A-4147-A177-3AD203B41FA5}">
                      <a16:colId xmlns:a16="http://schemas.microsoft.com/office/drawing/2014/main" val="4041289861"/>
                    </a:ext>
                  </a:extLst>
                </a:gridCol>
                <a:gridCol w="776051">
                  <a:extLst>
                    <a:ext uri="{9D8B030D-6E8A-4147-A177-3AD203B41FA5}">
                      <a16:colId xmlns:a16="http://schemas.microsoft.com/office/drawing/2014/main" val="138214624"/>
                    </a:ext>
                  </a:extLst>
                </a:gridCol>
                <a:gridCol w="776051">
                  <a:extLst>
                    <a:ext uri="{9D8B030D-6E8A-4147-A177-3AD203B41FA5}">
                      <a16:colId xmlns:a16="http://schemas.microsoft.com/office/drawing/2014/main" val="134390074"/>
                    </a:ext>
                  </a:extLst>
                </a:gridCol>
                <a:gridCol w="776051">
                  <a:extLst>
                    <a:ext uri="{9D8B030D-6E8A-4147-A177-3AD203B41FA5}">
                      <a16:colId xmlns:a16="http://schemas.microsoft.com/office/drawing/2014/main" val="370161840"/>
                    </a:ext>
                  </a:extLst>
                </a:gridCol>
                <a:gridCol w="776051">
                  <a:extLst>
                    <a:ext uri="{9D8B030D-6E8A-4147-A177-3AD203B41FA5}">
                      <a16:colId xmlns:a16="http://schemas.microsoft.com/office/drawing/2014/main" val="1020608100"/>
                    </a:ext>
                  </a:extLst>
                </a:gridCol>
                <a:gridCol w="776051">
                  <a:extLst>
                    <a:ext uri="{9D8B030D-6E8A-4147-A177-3AD203B41FA5}">
                      <a16:colId xmlns:a16="http://schemas.microsoft.com/office/drawing/2014/main" val="569099664"/>
                    </a:ext>
                  </a:extLst>
                </a:gridCol>
                <a:gridCol w="776051">
                  <a:extLst>
                    <a:ext uri="{9D8B030D-6E8A-4147-A177-3AD203B41FA5}">
                      <a16:colId xmlns:a16="http://schemas.microsoft.com/office/drawing/2014/main" val="4195943278"/>
                    </a:ext>
                  </a:extLst>
                </a:gridCol>
              </a:tblGrid>
              <a:tr h="749300">
                <a:tc>
                  <a:txBody>
                    <a:bodyPr/>
                    <a:lstStyle/>
                    <a:p>
                      <a:pPr algn="ctr"/>
                      <a:r>
                        <a:rPr lang="en-GB" sz="2000" b="1" dirty="0">
                          <a:latin typeface="Century Gothic" panose="020B0502020202020204" pitchFamily="34" charset="0"/>
                        </a:rPr>
                        <a:t>Mo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latin typeface="Century Gothic" panose="020B0502020202020204" pitchFamily="34" charset="0"/>
                        </a:rPr>
                        <a:t>Tu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latin typeface="Century Gothic" panose="020B0502020202020204" pitchFamily="34" charset="0"/>
                        </a:rPr>
                        <a:t>We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latin typeface="Century Gothic" panose="020B0502020202020204" pitchFamily="34" charset="0"/>
                        </a:rPr>
                        <a:t>Thu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latin typeface="Century Gothic" panose="020B0502020202020204" pitchFamily="34" charset="0"/>
                        </a:rPr>
                        <a:t>Fri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latin typeface="Century Gothic" panose="020B0502020202020204" pitchFamily="34" charset="0"/>
                        </a:rPr>
                        <a:t>Sa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latin typeface="Century Gothic" panose="020B0502020202020204" pitchFamily="34" charset="0"/>
                        </a:rPr>
                        <a:t>Su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47126322"/>
                  </a:ext>
                </a:extLst>
              </a:tr>
              <a:tr h="587022">
                <a:tc>
                  <a:txBody>
                    <a:bodyPr/>
                    <a:lstStyle/>
                    <a:p>
                      <a:pPr algn="ctr"/>
                      <a:endParaRPr lang="en-GB" sz="2000"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GB" sz="2000" b="1" dirty="0">
                          <a:latin typeface="Century Gothic" panose="020B0502020202020204" pitchFamily="34"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48647535"/>
                  </a:ext>
                </a:extLst>
              </a:tr>
              <a:tr h="587022">
                <a:tc>
                  <a:txBody>
                    <a:bodyPr/>
                    <a:lstStyle/>
                    <a:p>
                      <a:pPr algn="ctr"/>
                      <a:r>
                        <a:rPr lang="en-GB" sz="2000" b="1" dirty="0">
                          <a:latin typeface="Century Gothic" panose="020B0502020202020204" pitchFamily="34" charset="0"/>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48420105"/>
                  </a:ext>
                </a:extLst>
              </a:tr>
              <a:tr h="587022">
                <a:tc>
                  <a:txBody>
                    <a:bodyPr/>
                    <a:lstStyle/>
                    <a:p>
                      <a:pPr algn="ctr"/>
                      <a:r>
                        <a:rPr lang="en-GB" sz="2000" b="1" dirty="0">
                          <a:latin typeface="Century Gothic" panose="020B0502020202020204" pitchFamily="34" charset="0"/>
                        </a:rPr>
                        <a:t>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2579448"/>
                  </a:ext>
                </a:extLst>
              </a:tr>
              <a:tr h="587022">
                <a:tc>
                  <a:txBody>
                    <a:bodyPr/>
                    <a:lstStyle/>
                    <a:p>
                      <a:pPr algn="ctr"/>
                      <a:r>
                        <a:rPr lang="en-GB" sz="2000" b="1" dirty="0">
                          <a:latin typeface="Century Gothic" panose="020B0502020202020204" pitchFamily="34" charset="0"/>
                        </a:rPr>
                        <a:t>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03165186"/>
                  </a:ext>
                </a:extLst>
              </a:tr>
              <a:tr h="587022">
                <a:tc>
                  <a:txBody>
                    <a:bodyPr/>
                    <a:lstStyle/>
                    <a:p>
                      <a:pPr algn="ctr"/>
                      <a:r>
                        <a:rPr lang="en-GB" sz="2000" b="1" dirty="0">
                          <a:latin typeface="Century Gothic" panose="020B0502020202020204" pitchFamily="34" charset="0"/>
                        </a:rPr>
                        <a:t>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84867450"/>
                  </a:ext>
                </a:extLst>
              </a:tr>
            </a:tbl>
          </a:graphicData>
        </a:graphic>
      </p:graphicFrame>
      <p:grpSp>
        <p:nvGrpSpPr>
          <p:cNvPr id="9" name="Group 8">
            <a:extLst>
              <a:ext uri="{FF2B5EF4-FFF2-40B4-BE49-F238E27FC236}">
                <a16:creationId xmlns:a16="http://schemas.microsoft.com/office/drawing/2014/main" id="{569945FF-6816-43A0-B1FD-A762132C81E1}"/>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9DC84366-3F88-41C7-A182-65F34E175C3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208AAC7A-B4A8-40BA-8D04-DA668F4D840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719001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days in this month are not weekend days?</a:t>
            </a: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r>
              <a:rPr lang="en-GB" sz="2800" b="1" dirty="0">
                <a:solidFill>
                  <a:srgbClr val="FF0000"/>
                </a:solidFill>
                <a:latin typeface="Century Gothic" panose="020B0502020202020204" pitchFamily="34" charset="0"/>
              </a:rPr>
              <a:t>20 days are not weekend days</a:t>
            </a:r>
          </a:p>
        </p:txBody>
      </p:sp>
      <p:graphicFrame>
        <p:nvGraphicFramePr>
          <p:cNvPr id="7" name="Table 6">
            <a:extLst>
              <a:ext uri="{FF2B5EF4-FFF2-40B4-BE49-F238E27FC236}">
                <a16:creationId xmlns:a16="http://schemas.microsoft.com/office/drawing/2014/main" id="{FD0E6608-DDEC-4C7A-B6AA-35CA53720A08}"/>
              </a:ext>
            </a:extLst>
          </p:cNvPr>
          <p:cNvGraphicFramePr>
            <a:graphicFrameLocks noGrp="1"/>
          </p:cNvGraphicFramePr>
          <p:nvPr>
            <p:extLst>
              <p:ext uri="{D42A27DB-BD31-4B8C-83A1-F6EECF244321}">
                <p14:modId xmlns:p14="http://schemas.microsoft.com/office/powerpoint/2010/main" val="214726507"/>
              </p:ext>
            </p:extLst>
          </p:nvPr>
        </p:nvGraphicFramePr>
        <p:xfrm>
          <a:off x="1855822" y="1524000"/>
          <a:ext cx="5432357" cy="3684410"/>
        </p:xfrm>
        <a:graphic>
          <a:graphicData uri="http://schemas.openxmlformats.org/drawingml/2006/table">
            <a:tbl>
              <a:tblPr firstRow="1" bandRow="1">
                <a:tableStyleId>{69012ECD-51FC-41F1-AA8D-1B2483CD663E}</a:tableStyleId>
              </a:tblPr>
              <a:tblGrid>
                <a:gridCol w="776051">
                  <a:extLst>
                    <a:ext uri="{9D8B030D-6E8A-4147-A177-3AD203B41FA5}">
                      <a16:colId xmlns:a16="http://schemas.microsoft.com/office/drawing/2014/main" val="4041289861"/>
                    </a:ext>
                  </a:extLst>
                </a:gridCol>
                <a:gridCol w="776051">
                  <a:extLst>
                    <a:ext uri="{9D8B030D-6E8A-4147-A177-3AD203B41FA5}">
                      <a16:colId xmlns:a16="http://schemas.microsoft.com/office/drawing/2014/main" val="138214624"/>
                    </a:ext>
                  </a:extLst>
                </a:gridCol>
                <a:gridCol w="776051">
                  <a:extLst>
                    <a:ext uri="{9D8B030D-6E8A-4147-A177-3AD203B41FA5}">
                      <a16:colId xmlns:a16="http://schemas.microsoft.com/office/drawing/2014/main" val="134390074"/>
                    </a:ext>
                  </a:extLst>
                </a:gridCol>
                <a:gridCol w="776051">
                  <a:extLst>
                    <a:ext uri="{9D8B030D-6E8A-4147-A177-3AD203B41FA5}">
                      <a16:colId xmlns:a16="http://schemas.microsoft.com/office/drawing/2014/main" val="370161840"/>
                    </a:ext>
                  </a:extLst>
                </a:gridCol>
                <a:gridCol w="776051">
                  <a:extLst>
                    <a:ext uri="{9D8B030D-6E8A-4147-A177-3AD203B41FA5}">
                      <a16:colId xmlns:a16="http://schemas.microsoft.com/office/drawing/2014/main" val="1020608100"/>
                    </a:ext>
                  </a:extLst>
                </a:gridCol>
                <a:gridCol w="776051">
                  <a:extLst>
                    <a:ext uri="{9D8B030D-6E8A-4147-A177-3AD203B41FA5}">
                      <a16:colId xmlns:a16="http://schemas.microsoft.com/office/drawing/2014/main" val="569099664"/>
                    </a:ext>
                  </a:extLst>
                </a:gridCol>
                <a:gridCol w="776051">
                  <a:extLst>
                    <a:ext uri="{9D8B030D-6E8A-4147-A177-3AD203B41FA5}">
                      <a16:colId xmlns:a16="http://schemas.microsoft.com/office/drawing/2014/main" val="4195943278"/>
                    </a:ext>
                  </a:extLst>
                </a:gridCol>
              </a:tblGrid>
              <a:tr h="749300">
                <a:tc>
                  <a:txBody>
                    <a:bodyPr/>
                    <a:lstStyle/>
                    <a:p>
                      <a:pPr algn="ctr"/>
                      <a:r>
                        <a:rPr lang="en-GB" sz="2000" b="1" dirty="0">
                          <a:latin typeface="Century Gothic" panose="020B0502020202020204" pitchFamily="34" charset="0"/>
                        </a:rPr>
                        <a:t>Mo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latin typeface="Century Gothic" panose="020B0502020202020204" pitchFamily="34" charset="0"/>
                        </a:rPr>
                        <a:t>Tu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latin typeface="Century Gothic" panose="020B0502020202020204" pitchFamily="34" charset="0"/>
                        </a:rPr>
                        <a:t>We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latin typeface="Century Gothic" panose="020B0502020202020204" pitchFamily="34" charset="0"/>
                        </a:rPr>
                        <a:t>Thu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latin typeface="Century Gothic" panose="020B0502020202020204" pitchFamily="34" charset="0"/>
                        </a:rPr>
                        <a:t>Fri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latin typeface="Century Gothic" panose="020B0502020202020204" pitchFamily="34" charset="0"/>
                        </a:rPr>
                        <a:t>Sa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latin typeface="Century Gothic" panose="020B0502020202020204" pitchFamily="34" charset="0"/>
                        </a:rPr>
                        <a:t>Su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47126322"/>
                  </a:ext>
                </a:extLst>
              </a:tr>
              <a:tr h="587022">
                <a:tc>
                  <a:txBody>
                    <a:bodyPr/>
                    <a:lstStyle/>
                    <a:p>
                      <a:pPr algn="ctr"/>
                      <a:endParaRPr lang="en-GB" sz="2000"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GB" sz="2000" b="1" dirty="0">
                          <a:latin typeface="Century Gothic" panose="020B0502020202020204" pitchFamily="34"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48647535"/>
                  </a:ext>
                </a:extLst>
              </a:tr>
              <a:tr h="587022">
                <a:tc>
                  <a:txBody>
                    <a:bodyPr/>
                    <a:lstStyle/>
                    <a:p>
                      <a:pPr algn="ctr"/>
                      <a:r>
                        <a:rPr lang="en-GB" sz="2000" b="1" dirty="0">
                          <a:latin typeface="Century Gothic" panose="020B0502020202020204" pitchFamily="34" charset="0"/>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48420105"/>
                  </a:ext>
                </a:extLst>
              </a:tr>
              <a:tr h="587022">
                <a:tc>
                  <a:txBody>
                    <a:bodyPr/>
                    <a:lstStyle/>
                    <a:p>
                      <a:pPr algn="ctr"/>
                      <a:r>
                        <a:rPr lang="en-GB" sz="2000" b="1" dirty="0">
                          <a:latin typeface="Century Gothic" panose="020B0502020202020204" pitchFamily="34" charset="0"/>
                        </a:rPr>
                        <a:t>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2579448"/>
                  </a:ext>
                </a:extLst>
              </a:tr>
              <a:tr h="587022">
                <a:tc>
                  <a:txBody>
                    <a:bodyPr/>
                    <a:lstStyle/>
                    <a:p>
                      <a:pPr algn="ctr"/>
                      <a:r>
                        <a:rPr lang="en-GB" sz="2000" b="1" dirty="0">
                          <a:latin typeface="Century Gothic" panose="020B0502020202020204" pitchFamily="34" charset="0"/>
                        </a:rPr>
                        <a:t>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03165186"/>
                  </a:ext>
                </a:extLst>
              </a:tr>
              <a:tr h="587022">
                <a:tc>
                  <a:txBody>
                    <a:bodyPr/>
                    <a:lstStyle/>
                    <a:p>
                      <a:pPr algn="ctr"/>
                      <a:r>
                        <a:rPr lang="en-GB" sz="2000" b="1" dirty="0">
                          <a:latin typeface="Century Gothic" panose="020B0502020202020204" pitchFamily="34" charset="0"/>
                        </a:rPr>
                        <a:t>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b="1" dirty="0">
                          <a:latin typeface="Century Gothic" panose="020B0502020202020204" pitchFamily="34" charset="0"/>
                        </a:rPr>
                        <a:t>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endParaRPr lang="en-GB" sz="2000"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84867450"/>
                  </a:ext>
                </a:extLst>
              </a:tr>
            </a:tbl>
          </a:graphicData>
        </a:graphic>
      </p:graphicFrame>
      <p:grpSp>
        <p:nvGrpSpPr>
          <p:cNvPr id="9" name="Group 8">
            <a:extLst>
              <a:ext uri="{FF2B5EF4-FFF2-40B4-BE49-F238E27FC236}">
                <a16:creationId xmlns:a16="http://schemas.microsoft.com/office/drawing/2014/main" id="{9C1F4369-4793-4A74-A13F-6C9355ED512F}"/>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EA2CA6A3-0F24-4157-8D49-A435D8800E5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0679DB5-5F22-4C00-AD71-F82F5B30EBB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5330682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4BD7E192A88084FB47D7E3C24A334EE" ma:contentTypeVersion="12" ma:contentTypeDescription="Create a new document." ma:contentTypeScope="" ma:versionID="ea01bd33ebba8c27e866ef212636a570">
  <xsd:schema xmlns:xsd="http://www.w3.org/2001/XMLSchema" xmlns:xs="http://www.w3.org/2001/XMLSchema" xmlns:p="http://schemas.microsoft.com/office/2006/metadata/properties" xmlns:ns2="6fd7b7d4-0ad7-46d4-a82e-bad97ffb913c" xmlns:ns3="838992c1-f416-472f-bf15-2834f14a1cda" targetNamespace="http://schemas.microsoft.com/office/2006/metadata/properties" ma:root="true" ma:fieldsID="12d15bf3e535640a5c8236ec5f37186b" ns2:_="" ns3:_="">
    <xsd:import namespace="6fd7b7d4-0ad7-46d4-a82e-bad97ffb913c"/>
    <xsd:import namespace="838992c1-f416-472f-bf15-2834f14a1cd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d7b7d4-0ad7-46d4-a82e-bad97ffb91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8992c1-f416-472f-bf15-2834f14a1cda"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schemas.microsoft.com/office/2006/metadata/properties"/>
    <ds:schemaRef ds:uri="http://purl.org/dc/dcmitype/"/>
    <ds:schemaRef ds:uri="http://purl.org/dc/elements/1.1/"/>
    <ds:schemaRef ds:uri="http://schemas.openxmlformats.org/package/2006/metadata/core-properties"/>
    <ds:schemaRef ds:uri="http://purl.org/dc/terms/"/>
    <ds:schemaRef ds:uri="86144f90-c7b6-48d0-aae5-f5e9e48cc3df"/>
    <ds:schemaRef ds:uri="http://schemas.microsoft.com/office/2006/documentManagement/types"/>
    <ds:schemaRef ds:uri="0f0ae0ff-29c4-4766-b250-c1a9bee8d430"/>
    <ds:schemaRef ds:uri="http://schemas.microsoft.com/office/infopath/2007/PartnerControls"/>
    <ds:schemaRef ds:uri="http://schemas.microsoft.com/sharepoint/v3"/>
    <ds:schemaRef ds:uri="http://www.w3.org/XML/1998/namespac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BB609E26-9A4A-4069-8835-F556E32F67C8}"/>
</file>

<file path=docProps/app.xml><?xml version="1.0" encoding="utf-8"?>
<Properties xmlns="http://schemas.openxmlformats.org/officeDocument/2006/extended-properties" xmlns:vt="http://schemas.openxmlformats.org/officeDocument/2006/docPropsVTypes">
  <Template>Office Theme</Template>
  <TotalTime>1026</TotalTime>
  <Words>979</Words>
  <Application>Microsoft Office PowerPoint</Application>
  <PresentationFormat>On-screen Show (4:3)</PresentationFormat>
  <Paragraphs>364</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SassoonCRInfantMedium</vt:lpstr>
      <vt:lpstr>Century Gothic</vt:lpstr>
      <vt:lpstr>Arial</vt:lpstr>
      <vt:lpstr>Calibri Light</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Y3 Summer Block 2 PPT Hours in a Day</dc:title>
  <dc:creator>Ashleigh Sobol</dc:creator>
  <cp:lastModifiedBy>Davina S</cp:lastModifiedBy>
  <cp:revision>64</cp:revision>
  <dcterms:created xsi:type="dcterms:W3CDTF">2018-03-17T10:08:43Z</dcterms:created>
  <dcterms:modified xsi:type="dcterms:W3CDTF">2019-03-26T13:28:05Z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0x010100C4BD7E192A88084FB47D7E3C24A334EE</vt:lpwstr>
  </property>
  <property fmtid="{D5CDD505-2E9C-101B-9397-08002B2CF9AE}" pid="3" name="TaxKeyword">
    <vt:lpwstr/>
  </property>
  <property fmtid="{D5CDD505-2E9C-101B-9397-08002B2CF9AE}" pid="4" name="AuthorIds_UIVersion_6144">
    <vt:lpwstr>268</vt:lpwstr>
  </property>
</Properties>
</file>