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handoutMasterIdLst>
    <p:handoutMasterId r:id="rId17"/>
  </p:handoutMasterIdLst>
  <p:sldIdLst>
    <p:sldId id="294" r:id="rId2"/>
    <p:sldId id="366" r:id="rId3"/>
    <p:sldId id="367" r:id="rId4"/>
    <p:sldId id="368" r:id="rId5"/>
    <p:sldId id="369" r:id="rId6"/>
    <p:sldId id="370" r:id="rId7"/>
    <p:sldId id="371" r:id="rId8"/>
    <p:sldId id="372" r:id="rId9"/>
    <p:sldId id="379" r:id="rId10"/>
    <p:sldId id="373" r:id="rId11"/>
    <p:sldId id="374" r:id="rId12"/>
    <p:sldId id="282" r:id="rId13"/>
    <p:sldId id="378" r:id="rId14"/>
    <p:sldId id="375" r:id="rId1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ex Dennehy" initials="BD" lastIdx="4" clrIdx="0">
    <p:extLst>
      <p:ext uri="{19B8F6BF-5375-455C-9EA6-DF929625EA0E}">
        <p15:presenceInfo xmlns:p15="http://schemas.microsoft.com/office/powerpoint/2012/main" userId="346b8575aaa3ec40"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65" d="100"/>
          <a:sy n="65" d="100"/>
        </p:scale>
        <p:origin x="96" y="2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116"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1BE15D15-FAF3-463F-8962-2D557DBCAD81}"/>
    <pc:docChg chg="addSld modSld sldOrd">
      <pc:chgData name="" userId="" providerId="" clId="Web-{1BE15D15-FAF3-463F-8962-2D557DBCAD81}" dt="2018-11-11T18:58:42.976" v="140"/>
      <pc:docMkLst>
        <pc:docMk/>
      </pc:docMkLst>
      <pc:sldChg chg="ord">
        <pc:chgData name="" userId="" providerId="" clId="Web-{1BE15D15-FAF3-463F-8962-2D557DBCAD81}" dt="2018-11-11T18:58:42.976" v="140"/>
        <pc:sldMkLst>
          <pc:docMk/>
          <pc:sldMk cId="3910663825" sldId="263"/>
        </pc:sldMkLst>
      </pc:sldChg>
      <pc:sldChg chg="modSp">
        <pc:chgData name="" userId="" providerId="" clId="Web-{1BE15D15-FAF3-463F-8962-2D557DBCAD81}" dt="2018-11-11T18:56:39.086" v="136" actId="20577"/>
        <pc:sldMkLst>
          <pc:docMk/>
          <pc:sldMk cId="3620427592" sldId="310"/>
        </pc:sldMkLst>
        <pc:spChg chg="mod">
          <ac:chgData name="" userId="" providerId="" clId="Web-{1BE15D15-FAF3-463F-8962-2D557DBCAD81}" dt="2018-11-11T18:56:39.086" v="136" actId="20577"/>
          <ac:spMkLst>
            <pc:docMk/>
            <pc:sldMk cId="3620427592" sldId="310"/>
            <ac:spMk id="5" creationId="{9794B865-F059-4582-9951-6B96F6D77186}"/>
          </ac:spMkLst>
        </pc:spChg>
      </pc:sldChg>
      <pc:sldChg chg="new">
        <pc:chgData name="" userId="" providerId="" clId="Web-{1BE15D15-FAF3-463F-8962-2D557DBCAD81}" dt="2018-11-11T18:58:34.866" v="139"/>
        <pc:sldMkLst>
          <pc:docMk/>
          <pc:sldMk cId="940952832" sldId="311"/>
        </pc:sldMkLst>
      </pc:sldChg>
    </pc:docChg>
  </pc:docChgLst>
  <pc:docChgLst>
    <pc:chgData clId="Web-{49ECBF55-AD08-4E03-8BBA-B956BE9F96DF}"/>
    <pc:docChg chg="addSld delSld modSld sldOrd">
      <pc:chgData name="" userId="" providerId="" clId="Web-{49ECBF55-AD08-4E03-8BBA-B956BE9F96DF}" dt="2018-11-11T19:22:16.717" v="382"/>
      <pc:docMkLst>
        <pc:docMk/>
      </pc:docMkLst>
      <pc:sldChg chg="del">
        <pc:chgData name="" userId="" providerId="" clId="Web-{49ECBF55-AD08-4E03-8BBA-B956BE9F96DF}" dt="2018-11-11T19:16:35.071" v="216"/>
        <pc:sldMkLst>
          <pc:docMk/>
          <pc:sldMk cId="4226155922" sldId="304"/>
        </pc:sldMkLst>
      </pc:sldChg>
      <pc:sldChg chg="addSp delSp modSp">
        <pc:chgData name="" userId="" providerId="" clId="Web-{49ECBF55-AD08-4E03-8BBA-B956BE9F96DF}" dt="2018-11-11T19:12:07.649" v="2"/>
        <pc:sldMkLst>
          <pc:docMk/>
          <pc:sldMk cId="940952832" sldId="311"/>
        </pc:sldMkLst>
        <pc:spChg chg="mod">
          <ac:chgData name="" userId="" providerId="" clId="Web-{49ECBF55-AD08-4E03-8BBA-B956BE9F96DF}" dt="2018-11-11T19:11:14.742" v="0"/>
          <ac:spMkLst>
            <pc:docMk/>
            <pc:sldMk cId="940952832" sldId="311"/>
            <ac:spMk id="2" creationId="{031ACB1F-6818-40C9-91F6-D3288ED1DDC7}"/>
          </ac:spMkLst>
        </pc:spChg>
        <pc:spChg chg="add del">
          <ac:chgData name="" userId="" providerId="" clId="Web-{49ECBF55-AD08-4E03-8BBA-B956BE9F96DF}" dt="2018-11-11T19:12:07.649" v="2"/>
          <ac:spMkLst>
            <pc:docMk/>
            <pc:sldMk cId="940952832" sldId="311"/>
            <ac:spMk id="6" creationId="{BD4507E0-A53D-4E11-B3B1-BEF0EA3B028B}"/>
          </ac:spMkLst>
        </pc:spChg>
      </pc:sldChg>
      <pc:sldChg chg="addSp modSp add replId">
        <pc:chgData name="" userId="" providerId="" clId="Web-{49ECBF55-AD08-4E03-8BBA-B956BE9F96DF}" dt="2018-11-11T19:14:47.008" v="88" actId="14100"/>
        <pc:sldMkLst>
          <pc:docMk/>
          <pc:sldMk cId="2625816484" sldId="312"/>
        </pc:sldMkLst>
        <pc:spChg chg="mod">
          <ac:chgData name="" userId="" providerId="" clId="Web-{49ECBF55-AD08-4E03-8BBA-B956BE9F96DF}" dt="2018-11-11T19:14:25.571" v="84" actId="14100"/>
          <ac:spMkLst>
            <pc:docMk/>
            <pc:sldMk cId="2625816484" sldId="312"/>
            <ac:spMk id="2" creationId="{031ACB1F-6818-40C9-91F6-D3288ED1DDC7}"/>
          </ac:spMkLst>
        </pc:spChg>
        <pc:cxnChg chg="add mod">
          <ac:chgData name="" userId="" providerId="" clId="Web-{49ECBF55-AD08-4E03-8BBA-B956BE9F96DF}" dt="2018-11-11T19:14:47.008" v="88" actId="14100"/>
          <ac:cxnSpMkLst>
            <pc:docMk/>
            <pc:sldMk cId="2625816484" sldId="312"/>
            <ac:cxnSpMk id="5" creationId="{6C4DD2AB-BE63-4F56-B73E-DEFF7973FD28}"/>
          </ac:cxnSpMkLst>
        </pc:cxnChg>
      </pc:sldChg>
      <pc:sldChg chg="modSp new ord">
        <pc:chgData name="" userId="" providerId="" clId="Web-{49ECBF55-AD08-4E03-8BBA-B956BE9F96DF}" dt="2018-11-11T19:21:28.561" v="381"/>
        <pc:sldMkLst>
          <pc:docMk/>
          <pc:sldMk cId="2935677321" sldId="313"/>
        </pc:sldMkLst>
        <pc:spChg chg="mod">
          <ac:chgData name="" userId="" providerId="" clId="Web-{49ECBF55-AD08-4E03-8BBA-B956BE9F96DF}" dt="2018-11-11T19:15:11.727" v="122" actId="20577"/>
          <ac:spMkLst>
            <pc:docMk/>
            <pc:sldMk cId="2935677321" sldId="313"/>
            <ac:spMk id="2" creationId="{1F2C1ABA-FDE2-4A31-B02C-69BC7CA30227}"/>
          </ac:spMkLst>
        </pc:spChg>
        <pc:spChg chg="mod">
          <ac:chgData name="" userId="" providerId="" clId="Web-{49ECBF55-AD08-4E03-8BBA-B956BE9F96DF}" dt="2018-11-11T19:15:59.008" v="213" actId="20577"/>
          <ac:spMkLst>
            <pc:docMk/>
            <pc:sldMk cId="2935677321" sldId="313"/>
            <ac:spMk id="3" creationId="{1546EC5E-5C74-45E3-8D68-06ED7F286FE8}"/>
          </ac:spMkLst>
        </pc:spChg>
      </pc:sldChg>
      <pc:sldChg chg="addSp delSp modSp new">
        <pc:chgData name="" userId="" providerId="" clId="Web-{49ECBF55-AD08-4E03-8BBA-B956BE9F96DF}" dt="2018-11-11T19:19:01.560" v="315" actId="14100"/>
        <pc:sldMkLst>
          <pc:docMk/>
          <pc:sldMk cId="4212118544" sldId="314"/>
        </pc:sldMkLst>
        <pc:spChg chg="mod">
          <ac:chgData name="" userId="" providerId="" clId="Web-{49ECBF55-AD08-4E03-8BBA-B956BE9F96DF}" dt="2018-11-11T19:18:04.950" v="232" actId="20577"/>
          <ac:spMkLst>
            <pc:docMk/>
            <pc:sldMk cId="4212118544" sldId="314"/>
            <ac:spMk id="3" creationId="{A90727D8-6BE5-4AFF-B7CC-FDB1E476B1C3}"/>
          </ac:spMkLst>
        </pc:spChg>
        <pc:spChg chg="add del mod">
          <ac:chgData name="" userId="" providerId="" clId="Web-{49ECBF55-AD08-4E03-8BBA-B956BE9F96DF}" dt="2018-11-11T19:17:52.388" v="229"/>
          <ac:spMkLst>
            <pc:docMk/>
            <pc:sldMk cId="4212118544" sldId="314"/>
            <ac:spMk id="4" creationId="{0AF04C41-4C0F-41F1-95CE-C4C2C94D4D63}"/>
          </ac:spMkLst>
        </pc:spChg>
        <pc:spChg chg="add mod">
          <ac:chgData name="" userId="" providerId="" clId="Web-{49ECBF55-AD08-4E03-8BBA-B956BE9F96DF}" dt="2018-11-11T19:19:01.560" v="315" actId="14100"/>
          <ac:spMkLst>
            <pc:docMk/>
            <pc:sldMk cId="4212118544" sldId="314"/>
            <ac:spMk id="5" creationId="{37D7D440-4A48-4A26-876A-D233118E486E}"/>
          </ac:spMkLst>
        </pc:spChg>
      </pc:sldChg>
      <pc:sldChg chg="addSp delSp modSp add replId">
        <pc:chgData name="" userId="" providerId="" clId="Web-{49ECBF55-AD08-4E03-8BBA-B956BE9F96DF}" dt="2018-11-11T19:21:02.607" v="380"/>
        <pc:sldMkLst>
          <pc:docMk/>
          <pc:sldMk cId="2767900293" sldId="315"/>
        </pc:sldMkLst>
        <pc:spChg chg="mod">
          <ac:chgData name="" userId="" providerId="" clId="Web-{49ECBF55-AD08-4E03-8BBA-B956BE9F96DF}" dt="2018-11-11T19:19:57.295" v="369" actId="20577"/>
          <ac:spMkLst>
            <pc:docMk/>
            <pc:sldMk cId="2767900293" sldId="315"/>
            <ac:spMk id="5" creationId="{37D7D440-4A48-4A26-876A-D233118E486E}"/>
          </ac:spMkLst>
        </pc:spChg>
        <pc:cxnChg chg="add del mod">
          <ac:chgData name="" userId="" providerId="" clId="Web-{49ECBF55-AD08-4E03-8BBA-B956BE9F96DF}" dt="2018-11-11T19:20:32.154" v="376"/>
          <ac:cxnSpMkLst>
            <pc:docMk/>
            <pc:sldMk cId="2767900293" sldId="315"/>
            <ac:cxnSpMk id="4" creationId="{8E5F2677-85A5-415E-AFFC-07CA0947C5AC}"/>
          </ac:cxnSpMkLst>
        </pc:cxnChg>
        <pc:cxnChg chg="add mod">
          <ac:chgData name="" userId="" providerId="" clId="Web-{49ECBF55-AD08-4E03-8BBA-B956BE9F96DF}" dt="2018-11-11T19:21:02.607" v="380"/>
          <ac:cxnSpMkLst>
            <pc:docMk/>
            <pc:sldMk cId="2767900293" sldId="315"/>
            <ac:cxnSpMk id="6" creationId="{08B05B97-47B8-4A74-9AD5-3EE9D03D7B5F}"/>
          </ac:cxnSpMkLst>
        </pc:cxnChg>
      </pc:sldChg>
      <pc:sldChg chg="new">
        <pc:chgData name="" userId="" providerId="" clId="Web-{49ECBF55-AD08-4E03-8BBA-B956BE9F96DF}" dt="2018-11-11T19:22:16.717" v="382"/>
        <pc:sldMkLst>
          <pc:docMk/>
          <pc:sldMk cId="3249266657" sldId="316"/>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64248EE9-2D1A-46B1-884C-ED068E94DF2C}" type="datetimeFigureOut">
              <a:rPr lang="en-GB" smtClean="0"/>
              <a:t>21/11/2018</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A65AF5DC-F880-43B5-8C7A-FCC998CE732D}" type="slidenum">
              <a:rPr lang="en-GB" smtClean="0"/>
              <a:t>‹#›</a:t>
            </a:fld>
            <a:endParaRPr lang="en-GB"/>
          </a:p>
        </p:txBody>
      </p:sp>
    </p:spTree>
    <p:extLst>
      <p:ext uri="{BB962C8B-B14F-4D97-AF65-F5344CB8AC3E}">
        <p14:creationId xmlns:p14="http://schemas.microsoft.com/office/powerpoint/2010/main" val="27504972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F53A072-A9E4-4696-B6CB-1F1510468D28}" type="datetimeFigureOut">
              <a:rPr lang="en-GB" smtClean="0"/>
              <a:t>21/11/2018</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BEDC479-D1C6-4C27-8739-7B394626B5F7}" type="slidenum">
              <a:rPr lang="en-GB" smtClean="0"/>
              <a:t>‹#›</a:t>
            </a:fld>
            <a:endParaRPr lang="en-GB"/>
          </a:p>
        </p:txBody>
      </p:sp>
    </p:spTree>
    <p:extLst>
      <p:ext uri="{BB962C8B-B14F-4D97-AF65-F5344CB8AC3E}">
        <p14:creationId xmlns:p14="http://schemas.microsoft.com/office/powerpoint/2010/main" val="1186938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46bcbfe40d_1_23:notes"/>
          <p:cNvSpPr txBox="1">
            <a:spLocks noGrp="1"/>
          </p:cNvSpPr>
          <p:nvPr>
            <p:ph type="body" idx="1"/>
          </p:nvPr>
        </p:nvSpPr>
        <p:spPr>
          <a:xfrm>
            <a:off x="674212" y="4751219"/>
            <a:ext cx="5393690" cy="3887523"/>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78" name="Google Shape;378;g46bcbfe40d_1_23:notes"/>
          <p:cNvSpPr>
            <a:spLocks noGrp="1" noRot="1" noChangeAspect="1"/>
          </p:cNvSpPr>
          <p:nvPr>
            <p:ph type="sldImg" idx="2"/>
          </p:nvPr>
        </p:nvSpPr>
        <p:spPr>
          <a:xfrm>
            <a:off x="409575" y="1233488"/>
            <a:ext cx="5922963" cy="3332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560711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46bcbfe40d_1_28:notes"/>
          <p:cNvSpPr txBox="1">
            <a:spLocks noGrp="1"/>
          </p:cNvSpPr>
          <p:nvPr>
            <p:ph type="body" idx="1"/>
          </p:nvPr>
        </p:nvSpPr>
        <p:spPr>
          <a:xfrm>
            <a:off x="674212" y="4751219"/>
            <a:ext cx="5393690" cy="3887523"/>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4" name="Google Shape;384;g46bcbfe40d_1_28:notes"/>
          <p:cNvSpPr>
            <a:spLocks noGrp="1" noRot="1" noChangeAspect="1"/>
          </p:cNvSpPr>
          <p:nvPr>
            <p:ph type="sldImg" idx="2"/>
          </p:nvPr>
        </p:nvSpPr>
        <p:spPr>
          <a:xfrm>
            <a:off x="409575" y="1233488"/>
            <a:ext cx="5922963" cy="3332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215698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8"/>
        <p:cNvGrpSpPr/>
        <p:nvPr/>
      </p:nvGrpSpPr>
      <p:grpSpPr>
        <a:xfrm>
          <a:off x="0" y="0"/>
          <a:ext cx="0" cy="0"/>
          <a:chOff x="0" y="0"/>
          <a:chExt cx="0" cy="0"/>
        </a:xfrm>
      </p:grpSpPr>
      <p:sp>
        <p:nvSpPr>
          <p:cNvPr id="389" name="Google Shape;389;g46bcbfe40d_1_33:notes"/>
          <p:cNvSpPr txBox="1">
            <a:spLocks noGrp="1"/>
          </p:cNvSpPr>
          <p:nvPr>
            <p:ph type="body" idx="1"/>
          </p:nvPr>
        </p:nvSpPr>
        <p:spPr>
          <a:xfrm>
            <a:off x="674212" y="4751219"/>
            <a:ext cx="5393690" cy="3887523"/>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90" name="Google Shape;390;g46bcbfe40d_1_33:notes"/>
          <p:cNvSpPr>
            <a:spLocks noGrp="1" noRot="1" noChangeAspect="1"/>
          </p:cNvSpPr>
          <p:nvPr>
            <p:ph type="sldImg" idx="2"/>
          </p:nvPr>
        </p:nvSpPr>
        <p:spPr>
          <a:xfrm>
            <a:off x="409575" y="1233488"/>
            <a:ext cx="5922963" cy="33321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68261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425667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653097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682CB9-B95A-4E5F-9A51-95FC126EABB9}" type="datetimeFigureOut">
              <a:rPr lang="en-GB" smtClean="0"/>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223480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1682CB9-B95A-4E5F-9A51-95FC126EABB9}" type="datetimeFigureOut">
              <a:rPr lang="en-GB" smtClean="0"/>
              <a:t>21/11/2018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41508879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1682CB9-B95A-4E5F-9A51-95FC126EABB9}" type="datetimeFigureOut">
              <a:rPr lang="en-GB" smtClean="0"/>
              <a:t>21/11/2018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2777318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1682CB9-B95A-4E5F-9A51-95FC126EABB9}" type="datetimeFigureOut">
              <a:rPr lang="en-GB" smtClean="0"/>
              <a:t>21/11/2018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55033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682CB9-B95A-4E5F-9A51-95FC126EABB9}" type="datetimeFigureOut">
              <a:rPr lang="en-GB" smtClean="0"/>
              <a:t>21/11/2018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2621502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682CB9-B95A-4E5F-9A51-95FC126EABB9}" type="datetimeFigureOut">
              <a:rPr lang="en-GB" smtClean="0"/>
              <a:t>21/11/2018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7825732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682CB9-B95A-4E5F-9A51-95FC126EABB9}" type="datetimeFigureOut">
              <a:rPr lang="en-GB" smtClean="0"/>
              <a:t>21/11/2018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279849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24713051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42116397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682CB9-B95A-4E5F-9A51-95FC126EABB9}" type="datetimeFigureOut">
              <a:rPr lang="en-GB" smtClean="0"/>
              <a:t>21/11/2018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B38118-5DEF-493B-B042-3457DBCF3C10}" type="slidenum">
              <a:rPr lang="en-GB" smtClean="0"/>
              <a:t>‹#›</a:t>
            </a:fld>
            <a:endParaRPr lang="en-GB"/>
          </a:p>
        </p:txBody>
      </p:sp>
    </p:spTree>
    <p:extLst>
      <p:ext uri="{BB962C8B-B14F-4D97-AF65-F5344CB8AC3E}">
        <p14:creationId xmlns:p14="http://schemas.microsoft.com/office/powerpoint/2010/main" val="3727484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37127" y="683508"/>
            <a:ext cx="7761406" cy="1037977"/>
          </a:xfrm>
        </p:spPr>
        <p:txBody>
          <a:bodyPr>
            <a:noAutofit/>
          </a:bodyPr>
          <a:lstStyle/>
          <a:p>
            <a:r>
              <a:rPr lang="en-GB" sz="2800" u="sng" dirty="0" smtClean="0">
                <a:latin typeface="CCW Cursive Writing 1" pitchFamily="66" charset="0"/>
              </a:rPr>
              <a:t>Thursday 15</a:t>
            </a:r>
            <a:r>
              <a:rPr lang="en-GB" sz="2800" u="sng" baseline="30000" dirty="0" smtClean="0">
                <a:latin typeface="CCW Cursive Writing 1" pitchFamily="66" charset="0"/>
              </a:rPr>
              <a:t>th</a:t>
            </a:r>
            <a:r>
              <a:rPr lang="en-GB" sz="2800" u="sng" dirty="0" smtClean="0">
                <a:latin typeface="CCW Cursive Writing 1" pitchFamily="66" charset="0"/>
              </a:rPr>
              <a:t> </a:t>
            </a:r>
            <a:r>
              <a:rPr lang="en-GB" sz="2800" u="sng" dirty="0">
                <a:latin typeface="CCW Cursive Writing 1" pitchFamily="66" charset="0"/>
              </a:rPr>
              <a:t>November 2018</a:t>
            </a:r>
            <a:br>
              <a:rPr lang="en-GB" sz="2800" u="sng" dirty="0">
                <a:latin typeface="CCW Cursive Writing 1" pitchFamily="66" charset="0"/>
              </a:rPr>
            </a:br>
            <a:r>
              <a:rPr lang="en-GB" sz="2800" u="sng" dirty="0">
                <a:latin typeface="CCW Cursive Writing 1" pitchFamily="66" charset="0"/>
              </a:rPr>
              <a:t/>
            </a:r>
            <a:br>
              <a:rPr lang="en-GB" sz="2800" u="sng" dirty="0">
                <a:latin typeface="CCW Cursive Writing 1" pitchFamily="66" charset="0"/>
              </a:rPr>
            </a:br>
            <a:endParaRPr lang="en-GB" sz="2800" b="1" u="sng" dirty="0">
              <a:latin typeface="CCW Cursive Writing 1" pitchFamily="66" charset="0"/>
            </a:endParaRPr>
          </a:p>
        </p:txBody>
      </p:sp>
      <p:pic>
        <p:nvPicPr>
          <p:cNvPr id="5" name="Picture 2" descr="Image result for a monster cal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839" y="3948604"/>
            <a:ext cx="3995725" cy="249029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Image result for a monster calls har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6497" y="260498"/>
            <a:ext cx="2950955" cy="1659912"/>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8" descr="Image result for anti bullying"/>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8" name="Picture 10" descr="Image result for anti bully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46332" y="188448"/>
            <a:ext cx="1991668" cy="199166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7EC2AFFA-7BC8-48EF-BCBE-79BB336759CF}"/>
              </a:ext>
            </a:extLst>
          </p:cNvPr>
          <p:cNvPicPr>
            <a:picLocks noChangeAspect="1"/>
          </p:cNvPicPr>
          <p:nvPr/>
        </p:nvPicPr>
        <p:blipFill>
          <a:blip r:embed="rId5"/>
          <a:stretch>
            <a:fillRect/>
          </a:stretch>
        </p:blipFill>
        <p:spPr>
          <a:xfrm>
            <a:off x="9990068" y="3558624"/>
            <a:ext cx="1947932" cy="3005861"/>
          </a:xfrm>
          <a:prstGeom prst="rect">
            <a:avLst/>
          </a:prstGeom>
        </p:spPr>
      </p:pic>
      <p:sp>
        <p:nvSpPr>
          <p:cNvPr id="11" name="Title 1">
            <a:extLst>
              <a:ext uri="{FF2B5EF4-FFF2-40B4-BE49-F238E27FC236}">
                <a16:creationId xmlns:a16="http://schemas.microsoft.com/office/drawing/2014/main" id="{01E387D4-76C3-4503-BC6D-04744EA92B40}"/>
              </a:ext>
            </a:extLst>
          </p:cNvPr>
          <p:cNvSpPr txBox="1">
            <a:spLocks/>
          </p:cNvSpPr>
          <p:nvPr/>
        </p:nvSpPr>
        <p:spPr>
          <a:xfrm>
            <a:off x="1524000" y="2025587"/>
            <a:ext cx="9144000" cy="94882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dirty="0"/>
              <a:t>A MONSTER CALLS</a:t>
            </a:r>
          </a:p>
        </p:txBody>
      </p:sp>
      <p:sp>
        <p:nvSpPr>
          <p:cNvPr id="12" name="Subtitle 2">
            <a:extLst>
              <a:ext uri="{FF2B5EF4-FFF2-40B4-BE49-F238E27FC236}">
                <a16:creationId xmlns:a16="http://schemas.microsoft.com/office/drawing/2014/main" id="{2A6FAB6F-2A0C-471F-98B7-E70BD9808843}"/>
              </a:ext>
            </a:extLst>
          </p:cNvPr>
          <p:cNvSpPr>
            <a:spLocks noGrp="1"/>
          </p:cNvSpPr>
          <p:nvPr>
            <p:ph type="subTitle" idx="1"/>
          </p:nvPr>
        </p:nvSpPr>
        <p:spPr>
          <a:xfrm>
            <a:off x="1399229" y="3039300"/>
            <a:ext cx="9144000" cy="1655762"/>
          </a:xfrm>
        </p:spPr>
        <p:txBody>
          <a:bodyPr>
            <a:normAutofit/>
          </a:bodyPr>
          <a:lstStyle/>
          <a:p>
            <a:r>
              <a:rPr lang="en-GB" sz="2800" b="1" u="sng" dirty="0">
                <a:solidFill>
                  <a:schemeClr val="dk1"/>
                </a:solidFill>
                <a:ea typeface="Calibri"/>
                <a:cs typeface="Calibri"/>
                <a:sym typeface="Calibri"/>
              </a:rPr>
              <a:t>L.O: I can infer character’s feelings, thoughts, motives and actions, using evidence to justify my ideas</a:t>
            </a:r>
            <a:r>
              <a:rPr lang="en-GB" sz="2800" b="1" u="sng" dirty="0" smtClean="0">
                <a:solidFill>
                  <a:schemeClr val="dk1"/>
                </a:solidFill>
                <a:ea typeface="Calibri"/>
                <a:cs typeface="Calibri"/>
                <a:sym typeface="Calibri"/>
              </a:rPr>
              <a:t>.</a:t>
            </a:r>
            <a:endParaRPr lang="en-GB" sz="2800" dirty="0"/>
          </a:p>
        </p:txBody>
      </p:sp>
    </p:spTree>
    <p:extLst>
      <p:ext uri="{BB962C8B-B14F-4D97-AF65-F5344CB8AC3E}">
        <p14:creationId xmlns:p14="http://schemas.microsoft.com/office/powerpoint/2010/main" val="8468569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53"/>
          <p:cNvSpPr txBox="1">
            <a:spLocks noGrp="1"/>
          </p:cNvSpPr>
          <p:nvPr>
            <p:ph type="title"/>
          </p:nvPr>
        </p:nvSpPr>
        <p:spPr>
          <a:xfrm>
            <a:off x="568235" y="505098"/>
            <a:ext cx="10515600" cy="1664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3959"/>
              <a:buFont typeface="Calibri"/>
              <a:buNone/>
            </a:pPr>
            <a:r>
              <a:rPr lang="en-GB" sz="3959" b="1" i="0" u="sng" strike="noStrike" cap="none" dirty="0">
                <a:solidFill>
                  <a:schemeClr val="dk1"/>
                </a:solidFill>
                <a:latin typeface="Calibri"/>
                <a:ea typeface="Calibri"/>
                <a:cs typeface="Calibri"/>
                <a:sym typeface="Calibri"/>
              </a:rPr>
              <a:t>L.O: I can infer character’s feelings, thoughts, motives and actions, using evidence to justify my ideas.</a:t>
            </a:r>
            <a:r>
              <a:rPr lang="en-GB" sz="3959" b="0" i="0" u="none" strike="noStrike" cap="none" dirty="0">
                <a:solidFill>
                  <a:schemeClr val="dk1"/>
                </a:solidFill>
                <a:latin typeface="Calibri"/>
                <a:ea typeface="Calibri"/>
                <a:cs typeface="Calibri"/>
                <a:sym typeface="Calibri"/>
              </a:rPr>
              <a:t/>
            </a:r>
            <a:br>
              <a:rPr lang="en-GB" sz="3959" b="0" i="0" u="none" strike="noStrike" cap="none" dirty="0">
                <a:solidFill>
                  <a:schemeClr val="dk1"/>
                </a:solidFill>
                <a:latin typeface="Calibri"/>
                <a:ea typeface="Calibri"/>
                <a:cs typeface="Calibri"/>
                <a:sym typeface="Calibri"/>
              </a:rPr>
            </a:br>
            <a:endParaRPr sz="3959" b="0" i="0" u="none" strike="noStrike" cap="none" dirty="0">
              <a:solidFill>
                <a:schemeClr val="dk1"/>
              </a:solidFill>
              <a:latin typeface="Calibri"/>
              <a:ea typeface="Calibri"/>
              <a:cs typeface="Calibri"/>
              <a:sym typeface="Calibri"/>
            </a:endParaRPr>
          </a:p>
        </p:txBody>
      </p:sp>
      <p:sp>
        <p:nvSpPr>
          <p:cNvPr id="381" name="Google Shape;381;p53"/>
          <p:cNvSpPr txBox="1">
            <a:spLocks noGrp="1"/>
          </p:cNvSpPr>
          <p:nvPr>
            <p:ph type="body" idx="1"/>
          </p:nvPr>
        </p:nvSpPr>
        <p:spPr>
          <a:xfrm>
            <a:off x="568235" y="2522311"/>
            <a:ext cx="10515600" cy="37131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2800"/>
              <a:buFont typeface="Arial"/>
              <a:buNone/>
            </a:pPr>
            <a:r>
              <a:rPr lang="en-GB" sz="2800" b="1" i="0" u="none" strike="noStrike" cap="none" dirty="0">
                <a:solidFill>
                  <a:schemeClr val="dk1"/>
                </a:solidFill>
                <a:latin typeface="Calibri"/>
                <a:ea typeface="Calibri"/>
                <a:cs typeface="Calibri"/>
                <a:sym typeface="Calibri"/>
              </a:rPr>
              <a:t>What are we learning today?</a:t>
            </a:r>
            <a:endParaRPr dirty="0"/>
          </a:p>
          <a:p>
            <a:pPr marL="0" marR="0" lvl="0" indent="0" algn="l" rtl="0">
              <a:lnSpc>
                <a:spcPct val="90000"/>
              </a:lnSpc>
              <a:spcBef>
                <a:spcPts val="1000"/>
              </a:spcBef>
              <a:spcAft>
                <a:spcPts val="0"/>
              </a:spcAft>
              <a:buClr>
                <a:srgbClr val="00B050"/>
              </a:buClr>
              <a:buSzPts val="2800"/>
              <a:buFont typeface="Arial"/>
              <a:buNone/>
            </a:pPr>
            <a:r>
              <a:rPr lang="en-GB" sz="2800" b="1" i="0" u="none" strike="noStrike" cap="none" dirty="0">
                <a:solidFill>
                  <a:srgbClr val="00B050"/>
                </a:solidFill>
                <a:latin typeface="Calibri"/>
                <a:ea typeface="Calibri"/>
                <a:cs typeface="Calibri"/>
                <a:sym typeface="Calibri"/>
              </a:rPr>
              <a:t>We are learning…</a:t>
            </a:r>
            <a:endParaRPr sz="2800" b="1" i="0" u="none" strike="noStrike" cap="none" dirty="0">
              <a:solidFill>
                <a:srgbClr val="00B050"/>
              </a:solidFill>
              <a:latin typeface="Calibri"/>
              <a:ea typeface="Calibri"/>
              <a:cs typeface="Calibri"/>
              <a:sym typeface="Calibri"/>
            </a:endParaRPr>
          </a:p>
          <a:p>
            <a:pPr marL="0" marR="0" lvl="0" indent="0" algn="l" rtl="0">
              <a:lnSpc>
                <a:spcPct val="90000"/>
              </a:lnSpc>
              <a:spcBef>
                <a:spcPts val="1000"/>
              </a:spcBef>
              <a:spcAft>
                <a:spcPts val="0"/>
              </a:spcAft>
              <a:buClr>
                <a:schemeClr val="dk1"/>
              </a:buClr>
              <a:buSzPts val="2800"/>
              <a:buFont typeface="Arial"/>
              <a:buNone/>
            </a:pPr>
            <a:endParaRPr sz="2800" b="1" i="0" u="none" strike="noStrike" cap="none" dirty="0">
              <a:solidFill>
                <a:schemeClr val="dk1"/>
              </a:solidFill>
              <a:latin typeface="Calibri"/>
              <a:ea typeface="Calibri"/>
              <a:cs typeface="Calibri"/>
              <a:sym typeface="Calibri"/>
            </a:endParaRPr>
          </a:p>
          <a:p>
            <a:pPr marL="0" marR="0" lvl="0" indent="0" algn="l" rtl="0">
              <a:lnSpc>
                <a:spcPct val="90000"/>
              </a:lnSpc>
              <a:spcBef>
                <a:spcPts val="1000"/>
              </a:spcBef>
              <a:spcAft>
                <a:spcPts val="0"/>
              </a:spcAft>
              <a:buClr>
                <a:schemeClr val="dk1"/>
              </a:buClr>
              <a:buSzPts val="2800"/>
              <a:buFont typeface="Arial"/>
              <a:buNone/>
            </a:pPr>
            <a:r>
              <a:rPr lang="en-GB" sz="2800" b="1" i="0" u="none" strike="noStrike" cap="none" dirty="0">
                <a:solidFill>
                  <a:schemeClr val="dk1"/>
                </a:solidFill>
                <a:latin typeface="Calibri"/>
                <a:ea typeface="Calibri"/>
                <a:cs typeface="Calibri"/>
                <a:sym typeface="Calibri"/>
              </a:rPr>
              <a:t>What strategies can we use to infer how a character is feeling?</a:t>
            </a:r>
            <a:endParaRPr dirty="0"/>
          </a:p>
          <a:p>
            <a:pPr marL="0" marR="0" lvl="0" indent="0" algn="l" rtl="0">
              <a:lnSpc>
                <a:spcPct val="90000"/>
              </a:lnSpc>
              <a:spcBef>
                <a:spcPts val="1000"/>
              </a:spcBef>
              <a:spcAft>
                <a:spcPts val="0"/>
              </a:spcAft>
              <a:buClr>
                <a:srgbClr val="00B050"/>
              </a:buClr>
              <a:buSzPts val="2800"/>
              <a:buFont typeface="Arial"/>
              <a:buNone/>
            </a:pPr>
            <a:r>
              <a:rPr lang="en-GB" sz="2800" b="1" i="0" u="none" strike="noStrike" cap="none" dirty="0">
                <a:solidFill>
                  <a:srgbClr val="00B050"/>
                </a:solidFill>
                <a:latin typeface="Calibri"/>
                <a:ea typeface="Calibri"/>
                <a:cs typeface="Calibri"/>
                <a:sym typeface="Calibri"/>
              </a:rPr>
              <a:t>Use evidence from the text</a:t>
            </a:r>
            <a:endParaRPr dirty="0"/>
          </a:p>
          <a:p>
            <a:pPr marL="0" marR="0" lvl="0" indent="0" algn="l" rtl="0">
              <a:lnSpc>
                <a:spcPct val="90000"/>
              </a:lnSpc>
              <a:spcBef>
                <a:spcPts val="1000"/>
              </a:spcBef>
              <a:spcAft>
                <a:spcPts val="0"/>
              </a:spcAft>
              <a:buClr>
                <a:srgbClr val="00B050"/>
              </a:buClr>
              <a:buSzPts val="2800"/>
              <a:buFont typeface="Arial"/>
              <a:buNone/>
            </a:pPr>
            <a:r>
              <a:rPr lang="en-GB" sz="2800" b="1" i="0" u="none" strike="noStrike" cap="none" dirty="0">
                <a:solidFill>
                  <a:srgbClr val="00B050"/>
                </a:solidFill>
                <a:latin typeface="Calibri"/>
                <a:ea typeface="Calibri"/>
                <a:cs typeface="Calibri"/>
                <a:sym typeface="Calibri"/>
              </a:rPr>
              <a:t>Read </a:t>
            </a:r>
            <a:r>
              <a:rPr lang="en-GB" sz="2800" b="1" i="0" u="none" strike="noStrike" cap="none" dirty="0" smtClean="0">
                <a:solidFill>
                  <a:srgbClr val="00B050"/>
                </a:solidFill>
                <a:latin typeface="Calibri"/>
                <a:ea typeface="Calibri"/>
                <a:cs typeface="Calibri"/>
                <a:sym typeface="Calibri"/>
              </a:rPr>
              <a:t>between the </a:t>
            </a:r>
            <a:r>
              <a:rPr lang="en-GB" sz="2800" b="1" i="0" u="none" strike="noStrike" cap="none" dirty="0">
                <a:solidFill>
                  <a:srgbClr val="00B050"/>
                </a:solidFill>
                <a:latin typeface="Calibri"/>
                <a:ea typeface="Calibri"/>
                <a:cs typeface="Calibri"/>
                <a:sym typeface="Calibri"/>
              </a:rPr>
              <a:t>lines</a:t>
            </a:r>
            <a:endParaRPr dirty="0"/>
          </a:p>
          <a:p>
            <a:pPr marL="0" marR="0" lvl="0" indent="0" algn="l" rtl="0">
              <a:lnSpc>
                <a:spcPct val="90000"/>
              </a:lnSpc>
              <a:spcBef>
                <a:spcPts val="1000"/>
              </a:spcBef>
              <a:spcAft>
                <a:spcPts val="0"/>
              </a:spcAft>
              <a:buClr>
                <a:srgbClr val="00B050"/>
              </a:buClr>
              <a:buSzPts val="2800"/>
              <a:buFont typeface="Arial"/>
              <a:buNone/>
            </a:pPr>
            <a:r>
              <a:rPr lang="en-GB" sz="2800" b="1" i="0" u="none" strike="noStrike" cap="none" dirty="0">
                <a:solidFill>
                  <a:srgbClr val="00B050"/>
                </a:solidFill>
                <a:latin typeface="Calibri"/>
                <a:ea typeface="Calibri"/>
                <a:cs typeface="Calibri"/>
                <a:sym typeface="Calibri"/>
              </a:rPr>
              <a:t>Look at the character’s actions and what they are saying.  </a:t>
            </a:r>
            <a:endParaRPr sz="2800" b="1" i="0" u="none" strike="noStrike" cap="none" dirty="0">
              <a:solidFill>
                <a:srgbClr val="00B050"/>
              </a:solidFill>
              <a:latin typeface="Calibri"/>
              <a:ea typeface="Calibri"/>
              <a:cs typeface="Calibri"/>
              <a:sym typeface="Calibri"/>
            </a:endParaRPr>
          </a:p>
        </p:txBody>
      </p:sp>
    </p:spTree>
    <p:extLst>
      <p:ext uri="{BB962C8B-B14F-4D97-AF65-F5344CB8AC3E}">
        <p14:creationId xmlns:p14="http://schemas.microsoft.com/office/powerpoint/2010/main" val="22392875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6600" b="1" u="sng" dirty="0" smtClean="0"/>
              <a:t>Steps to success </a:t>
            </a:r>
            <a:endParaRPr lang="en-GB" sz="6600" b="1" u="sng" dirty="0"/>
          </a:p>
        </p:txBody>
      </p:sp>
      <p:sp>
        <p:nvSpPr>
          <p:cNvPr id="3" name="Text Placeholder 2"/>
          <p:cNvSpPr>
            <a:spLocks noGrp="1"/>
          </p:cNvSpPr>
          <p:nvPr>
            <p:ph type="body" idx="1"/>
          </p:nvPr>
        </p:nvSpPr>
        <p:spPr/>
        <p:txBody>
          <a:bodyPr/>
          <a:lstStyle/>
          <a:p>
            <a:pPr>
              <a:buFont typeface="Wingdings" panose="05000000000000000000" pitchFamily="2" charset="2"/>
              <a:buChar char="v"/>
            </a:pPr>
            <a:r>
              <a:rPr lang="en-GB" sz="5400" dirty="0"/>
              <a:t>Use evidence from the </a:t>
            </a:r>
            <a:r>
              <a:rPr lang="en-GB" sz="5400" dirty="0" smtClean="0"/>
              <a:t>text </a:t>
            </a:r>
          </a:p>
          <a:p>
            <a:pPr>
              <a:buFont typeface="Wingdings" panose="05000000000000000000" pitchFamily="2" charset="2"/>
              <a:buChar char="v"/>
            </a:pPr>
            <a:r>
              <a:rPr lang="en-GB" sz="5400" dirty="0" smtClean="0"/>
              <a:t>Using clues from the text</a:t>
            </a:r>
            <a:endParaRPr lang="en-GB" sz="5400" dirty="0"/>
          </a:p>
          <a:p>
            <a:pPr>
              <a:buFont typeface="Wingdings" panose="05000000000000000000" pitchFamily="2" charset="2"/>
              <a:buChar char="v"/>
            </a:pPr>
            <a:r>
              <a:rPr lang="en-GB" sz="5400" dirty="0" smtClean="0"/>
              <a:t>Reading between the </a:t>
            </a:r>
            <a:r>
              <a:rPr lang="en-GB" sz="5400" dirty="0"/>
              <a:t>lines</a:t>
            </a:r>
          </a:p>
          <a:p>
            <a:pPr>
              <a:buFont typeface="Wingdings" panose="05000000000000000000" pitchFamily="2" charset="2"/>
              <a:buChar char="v"/>
            </a:pPr>
            <a:r>
              <a:rPr lang="en-GB" sz="5400" dirty="0" smtClean="0"/>
              <a:t>To </a:t>
            </a:r>
            <a:r>
              <a:rPr lang="en-GB" sz="5400" dirty="0"/>
              <a:t>use my prior knowledge and experience</a:t>
            </a:r>
          </a:p>
        </p:txBody>
      </p:sp>
    </p:spTree>
    <p:extLst>
      <p:ext uri="{BB962C8B-B14F-4D97-AF65-F5344CB8AC3E}">
        <p14:creationId xmlns:p14="http://schemas.microsoft.com/office/powerpoint/2010/main" val="8622454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sp>
        <p:nvSpPr>
          <p:cNvPr id="386" name="Google Shape;386;p54" descr="Image result for inference"/>
          <p:cNvSpPr/>
          <p:nvPr/>
        </p:nvSpPr>
        <p:spPr>
          <a:xfrm>
            <a:off x="155575" y="-144463"/>
            <a:ext cx="3048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387" name="Google Shape;387;p54"/>
          <p:cNvPicPr preferRelativeResize="0"/>
          <p:nvPr/>
        </p:nvPicPr>
        <p:blipFill rotWithShape="1">
          <a:blip r:embed="rId3">
            <a:alphaModFix/>
          </a:blip>
          <a:srcRect l="13945" t="26180" r="48160" b="23762"/>
          <a:stretch/>
        </p:blipFill>
        <p:spPr>
          <a:xfrm>
            <a:off x="1351547" y="7937"/>
            <a:ext cx="9107904" cy="6767680"/>
          </a:xfrm>
          <a:prstGeom prst="rect">
            <a:avLst/>
          </a:prstGeom>
          <a:noFill/>
          <a:ln>
            <a:noFill/>
          </a:ln>
        </p:spPr>
      </p:pic>
    </p:spTree>
    <p:extLst>
      <p:ext uri="{BB962C8B-B14F-4D97-AF65-F5344CB8AC3E}">
        <p14:creationId xmlns:p14="http://schemas.microsoft.com/office/powerpoint/2010/main" val="17022120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91"/>
        <p:cNvGrpSpPr/>
        <p:nvPr/>
      </p:nvGrpSpPr>
      <p:grpSpPr>
        <a:xfrm>
          <a:off x="0" y="0"/>
          <a:ext cx="0" cy="0"/>
          <a:chOff x="0" y="0"/>
          <a:chExt cx="0" cy="0"/>
        </a:xfrm>
      </p:grpSpPr>
      <p:sp>
        <p:nvSpPr>
          <p:cNvPr id="392" name="Google Shape;392;p55"/>
          <p:cNvSpPr txBox="1">
            <a:spLocks noGrp="1"/>
          </p:cNvSpPr>
          <p:nvPr>
            <p:ph type="title"/>
          </p:nvPr>
        </p:nvSpPr>
        <p:spPr>
          <a:xfrm>
            <a:off x="278675" y="182245"/>
            <a:ext cx="11782800" cy="1325700"/>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4400"/>
              <a:buFont typeface="Calibri"/>
              <a:buNone/>
            </a:pPr>
            <a:r>
              <a:rPr lang="en-GB" sz="4400" b="1" i="0" u="sng" strike="noStrike" cap="none">
                <a:solidFill>
                  <a:schemeClr val="dk1"/>
                </a:solidFill>
                <a:latin typeface="Calibri"/>
                <a:ea typeface="Calibri"/>
                <a:cs typeface="Calibri"/>
                <a:sym typeface="Calibri"/>
              </a:rPr>
              <a:t>Talk partners: What can you infer from this picture?</a:t>
            </a:r>
            <a:endParaRPr sz="4400" b="1" i="0" u="sng" strike="noStrike" cap="none">
              <a:solidFill>
                <a:schemeClr val="dk1"/>
              </a:solidFill>
              <a:latin typeface="Calibri"/>
              <a:ea typeface="Calibri"/>
              <a:cs typeface="Calibri"/>
              <a:sym typeface="Calibri"/>
            </a:endParaRPr>
          </a:p>
        </p:txBody>
      </p:sp>
      <p:pic>
        <p:nvPicPr>
          <p:cNvPr id="2" name="Picture 1"/>
          <p:cNvPicPr>
            <a:picLocks noChangeAspect="1"/>
          </p:cNvPicPr>
          <p:nvPr/>
        </p:nvPicPr>
        <p:blipFill>
          <a:blip r:embed="rId3"/>
          <a:stretch>
            <a:fillRect/>
          </a:stretch>
        </p:blipFill>
        <p:spPr>
          <a:xfrm>
            <a:off x="2099257" y="1729090"/>
            <a:ext cx="6559035" cy="4364964"/>
          </a:xfrm>
          <a:prstGeom prst="rect">
            <a:avLst/>
          </a:prstGeom>
        </p:spPr>
      </p:pic>
    </p:spTree>
    <p:extLst>
      <p:ext uri="{BB962C8B-B14F-4D97-AF65-F5344CB8AC3E}">
        <p14:creationId xmlns:p14="http://schemas.microsoft.com/office/powerpoint/2010/main" val="23427504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Tell your partner</a:t>
            </a:r>
            <a:endParaRPr lang="en-GB" b="1" u="sng" dirty="0"/>
          </a:p>
        </p:txBody>
      </p:sp>
      <p:sp>
        <p:nvSpPr>
          <p:cNvPr id="4" name="Content Placeholder 3"/>
          <p:cNvSpPr>
            <a:spLocks noGrp="1"/>
          </p:cNvSpPr>
          <p:nvPr>
            <p:ph idx="1"/>
          </p:nvPr>
        </p:nvSpPr>
        <p:spPr/>
        <p:txBody>
          <a:bodyPr/>
          <a:lstStyle/>
          <a:p>
            <a:pPr marL="0" indent="0" algn="ctr">
              <a:buNone/>
            </a:pPr>
            <a:r>
              <a:rPr lang="en-GB" sz="4400" dirty="0" smtClean="0"/>
              <a:t>Conor’s mother says… “You’re a good boy, I wish you didn’t have to be quite so good.”</a:t>
            </a:r>
          </a:p>
          <a:p>
            <a:pPr marL="0" indent="0">
              <a:buNone/>
            </a:pPr>
            <a:endParaRPr lang="en-GB" dirty="0"/>
          </a:p>
          <a:p>
            <a:pPr marL="0" indent="0">
              <a:buNone/>
            </a:pPr>
            <a:r>
              <a:rPr lang="en-GB" dirty="0" smtClean="0"/>
              <a:t>What does she mean by this?</a:t>
            </a:r>
          </a:p>
          <a:p>
            <a:pPr marL="0" indent="0">
              <a:buNone/>
            </a:pPr>
            <a:r>
              <a:rPr lang="en-GB" dirty="0" smtClean="0">
                <a:solidFill>
                  <a:srgbClr val="00B050"/>
                </a:solidFill>
              </a:rPr>
              <a:t>This suggests..</a:t>
            </a:r>
          </a:p>
          <a:p>
            <a:endParaRPr lang="en-GB" dirty="0"/>
          </a:p>
          <a:p>
            <a:endParaRPr lang="en-GB" dirty="0"/>
          </a:p>
        </p:txBody>
      </p:sp>
    </p:spTree>
    <p:extLst>
      <p:ext uri="{BB962C8B-B14F-4D97-AF65-F5344CB8AC3E}">
        <p14:creationId xmlns:p14="http://schemas.microsoft.com/office/powerpoint/2010/main" val="596832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arn(inVertic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arn(inVertical)">
                                      <p:cBhvr>
                                        <p:cTn id="1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Tell your partner: What can you infer?</a:t>
            </a:r>
            <a:endParaRPr lang="en-GB" b="1" u="sng" dirty="0"/>
          </a:p>
        </p:txBody>
      </p:sp>
      <p:sp>
        <p:nvSpPr>
          <p:cNvPr id="3" name="Content Placeholder 2"/>
          <p:cNvSpPr>
            <a:spLocks noGrp="1"/>
          </p:cNvSpPr>
          <p:nvPr>
            <p:ph idx="1"/>
          </p:nvPr>
        </p:nvSpPr>
        <p:spPr>
          <a:xfrm>
            <a:off x="838200" y="1825625"/>
            <a:ext cx="3205766" cy="4351338"/>
          </a:xfrm>
        </p:spPr>
        <p:txBody>
          <a:bodyPr>
            <a:normAutofit fontScale="92500" lnSpcReduction="10000"/>
          </a:bodyPr>
          <a:lstStyle/>
          <a:p>
            <a:pPr marL="0" indent="0">
              <a:buNone/>
            </a:pPr>
            <a:r>
              <a:rPr lang="en-GB" dirty="0" smtClean="0">
                <a:solidFill>
                  <a:srgbClr val="FF0000"/>
                </a:solidFill>
              </a:rPr>
              <a:t>He </a:t>
            </a:r>
            <a:r>
              <a:rPr lang="en-GB" dirty="0">
                <a:solidFill>
                  <a:srgbClr val="FF0000"/>
                </a:solidFill>
              </a:rPr>
              <a:t>could already taste the blood in his mouth as he got </a:t>
            </a:r>
            <a:r>
              <a:rPr lang="en-GB" dirty="0" smtClean="0">
                <a:solidFill>
                  <a:srgbClr val="FF0000"/>
                </a:solidFill>
              </a:rPr>
              <a:t>up</a:t>
            </a:r>
          </a:p>
          <a:p>
            <a:pPr marL="0" indent="0">
              <a:buNone/>
            </a:pPr>
            <a:r>
              <a:rPr lang="en-GB" dirty="0">
                <a:solidFill>
                  <a:srgbClr val="00B050"/>
                </a:solidFill>
              </a:rPr>
              <a:t>“He’ll have to get his baldy mother to kiss it better for him!” Sully crowed</a:t>
            </a:r>
            <a:r>
              <a:rPr lang="en-GB" dirty="0" smtClean="0">
                <a:solidFill>
                  <a:srgbClr val="00B050"/>
                </a:solidFill>
              </a:rPr>
              <a:t>.</a:t>
            </a:r>
          </a:p>
          <a:p>
            <a:pPr marL="0" indent="0">
              <a:buNone/>
            </a:pPr>
            <a:r>
              <a:rPr lang="en-GB" dirty="0"/>
              <a:t>“No, Miss, it’s not true,” Conor said, swallowing the blood. “I just fell. They were helping me up.”</a:t>
            </a:r>
          </a:p>
          <a:p>
            <a:pPr marL="0" indent="0">
              <a:buNone/>
            </a:pPr>
            <a:endParaRPr lang="en-GB" dirty="0"/>
          </a:p>
          <a:p>
            <a:pPr marL="0" indent="0">
              <a:buNone/>
            </a:pPr>
            <a:endParaRPr lang="en-GB" dirty="0"/>
          </a:p>
        </p:txBody>
      </p:sp>
      <p:cxnSp>
        <p:nvCxnSpPr>
          <p:cNvPr id="6" name="Straight Arrow Connector 5"/>
          <p:cNvCxnSpPr/>
          <p:nvPr/>
        </p:nvCxnSpPr>
        <p:spPr>
          <a:xfrm flipV="1">
            <a:off x="4031087" y="2176530"/>
            <a:ext cx="2343955" cy="515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V="1">
            <a:off x="4031087" y="3412901"/>
            <a:ext cx="2064913" cy="772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3850783" y="5048518"/>
            <a:ext cx="1918952" cy="128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6375042" y="1690688"/>
            <a:ext cx="3721995" cy="1077218"/>
          </a:xfrm>
          <a:prstGeom prst="rect">
            <a:avLst/>
          </a:prstGeom>
          <a:solidFill>
            <a:srgbClr val="FFFF00"/>
          </a:solidFill>
        </p:spPr>
        <p:txBody>
          <a:bodyPr wrap="square" rtlCol="0">
            <a:spAutoFit/>
          </a:bodyPr>
          <a:lstStyle/>
          <a:p>
            <a:r>
              <a:rPr lang="en-GB" sz="3200" dirty="0" smtClean="0"/>
              <a:t>Conor is being bullied</a:t>
            </a:r>
            <a:endParaRPr lang="en-GB" sz="3200" dirty="0"/>
          </a:p>
        </p:txBody>
      </p:sp>
      <p:sp>
        <p:nvSpPr>
          <p:cNvPr id="14" name="TextBox 13"/>
          <p:cNvSpPr txBox="1"/>
          <p:nvPr/>
        </p:nvSpPr>
        <p:spPr>
          <a:xfrm>
            <a:off x="6095999" y="3322749"/>
            <a:ext cx="4567707" cy="646331"/>
          </a:xfrm>
          <a:prstGeom prst="rect">
            <a:avLst/>
          </a:prstGeom>
          <a:solidFill>
            <a:srgbClr val="FFFF00"/>
          </a:solidFill>
        </p:spPr>
        <p:txBody>
          <a:bodyPr wrap="square" rtlCol="0">
            <a:spAutoFit/>
          </a:bodyPr>
          <a:lstStyle/>
          <a:p>
            <a:r>
              <a:rPr lang="en-GB" sz="3600" dirty="0" smtClean="0"/>
              <a:t>His mother has cancer</a:t>
            </a:r>
            <a:endParaRPr lang="en-GB" sz="3600" dirty="0"/>
          </a:p>
        </p:txBody>
      </p:sp>
      <p:sp>
        <p:nvSpPr>
          <p:cNvPr id="15" name="TextBox 14"/>
          <p:cNvSpPr txBox="1"/>
          <p:nvPr/>
        </p:nvSpPr>
        <p:spPr>
          <a:xfrm>
            <a:off x="5911403" y="4893972"/>
            <a:ext cx="4404574" cy="584775"/>
          </a:xfrm>
          <a:prstGeom prst="rect">
            <a:avLst/>
          </a:prstGeom>
          <a:solidFill>
            <a:srgbClr val="FFFF00"/>
          </a:solidFill>
        </p:spPr>
        <p:txBody>
          <a:bodyPr wrap="square" rtlCol="0">
            <a:spAutoFit/>
          </a:bodyPr>
          <a:lstStyle/>
          <a:p>
            <a:r>
              <a:rPr lang="en-GB" sz="3200" dirty="0" smtClean="0"/>
              <a:t>Conor doesn’t fight back</a:t>
            </a:r>
            <a:r>
              <a:rPr lang="en-GB" dirty="0" smtClean="0"/>
              <a:t>!</a:t>
            </a:r>
            <a:endParaRPr lang="en-GB" dirty="0"/>
          </a:p>
        </p:txBody>
      </p:sp>
    </p:spTree>
    <p:extLst>
      <p:ext uri="{BB962C8B-B14F-4D97-AF65-F5344CB8AC3E}">
        <p14:creationId xmlns:p14="http://schemas.microsoft.com/office/powerpoint/2010/main" val="1299657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ircle(in)">
                                      <p:cBhvr>
                                        <p:cTn id="11" dur="20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ppt_x"/>
                                          </p:val>
                                        </p:tav>
                                        <p:tav tm="100000">
                                          <p:val>
                                            <p:strVal val="#ppt_x"/>
                                          </p:val>
                                        </p:tav>
                                      </p:tavLst>
                                    </p:anim>
                                    <p:anim calcmode="lin" valueType="num">
                                      <p:cBhvr additive="base">
                                        <p:cTn id="1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solidFill>
                  <a:srgbClr val="00B050"/>
                </a:solidFill>
              </a:rPr>
              <a:t>Structuring your answer</a:t>
            </a:r>
            <a:endParaRPr lang="en-GB" b="1" u="sng" dirty="0">
              <a:solidFill>
                <a:srgbClr val="00B050"/>
              </a:solidFill>
            </a:endParaRPr>
          </a:p>
        </p:txBody>
      </p:sp>
      <p:sp>
        <p:nvSpPr>
          <p:cNvPr id="3" name="Content Placeholder 2"/>
          <p:cNvSpPr>
            <a:spLocks noGrp="1"/>
          </p:cNvSpPr>
          <p:nvPr>
            <p:ph idx="1"/>
          </p:nvPr>
        </p:nvSpPr>
        <p:spPr/>
        <p:txBody>
          <a:bodyPr/>
          <a:lstStyle/>
          <a:p>
            <a:r>
              <a:rPr lang="en-GB" dirty="0" smtClean="0"/>
              <a:t>Conor’s mother says this because Conor is dealing with so much; she probably knows he is being bullied and he does not ever fight back. </a:t>
            </a:r>
            <a:r>
              <a:rPr lang="en-GB" dirty="0"/>
              <a:t> </a:t>
            </a:r>
            <a:r>
              <a:rPr lang="en-GB" dirty="0" smtClean="0"/>
              <a:t>He is trying to cope with the fact his mother is very ill and even when the bullies make fun of this, Conor does not react. She must wish he had a better life.</a:t>
            </a:r>
            <a:endParaRPr lang="en-GB" dirty="0"/>
          </a:p>
        </p:txBody>
      </p:sp>
      <p:pic>
        <p:nvPicPr>
          <p:cNvPr id="4" name="Picture 3"/>
          <p:cNvPicPr>
            <a:picLocks noChangeAspect="1"/>
          </p:cNvPicPr>
          <p:nvPr/>
        </p:nvPicPr>
        <p:blipFill>
          <a:blip r:embed="rId2"/>
          <a:stretch>
            <a:fillRect/>
          </a:stretch>
        </p:blipFill>
        <p:spPr>
          <a:xfrm>
            <a:off x="7250806" y="4349048"/>
            <a:ext cx="3193960" cy="2130970"/>
          </a:xfrm>
          <a:prstGeom prst="rect">
            <a:avLst/>
          </a:prstGeom>
        </p:spPr>
      </p:pic>
    </p:spTree>
    <p:extLst>
      <p:ext uri="{BB962C8B-B14F-4D97-AF65-F5344CB8AC3E}">
        <p14:creationId xmlns:p14="http://schemas.microsoft.com/office/powerpoint/2010/main" val="27673177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3490"/>
            <a:ext cx="10515600" cy="1325563"/>
          </a:xfrm>
        </p:spPr>
        <p:txBody>
          <a:bodyPr/>
          <a:lstStyle/>
          <a:p>
            <a:r>
              <a:rPr lang="en-GB" b="1" u="sng" dirty="0" smtClean="0"/>
              <a:t>Main task:</a:t>
            </a:r>
            <a:endParaRPr lang="en-GB" b="1" u="sng" dirty="0"/>
          </a:p>
        </p:txBody>
      </p:sp>
      <p:pic>
        <p:nvPicPr>
          <p:cNvPr id="5" name="Picture 4"/>
          <p:cNvPicPr>
            <a:picLocks noChangeAspect="1"/>
          </p:cNvPicPr>
          <p:nvPr/>
        </p:nvPicPr>
        <p:blipFill rotWithShape="1">
          <a:blip r:embed="rId2"/>
          <a:srcRect l="30099" t="20381" r="29154" b="21244"/>
          <a:stretch/>
        </p:blipFill>
        <p:spPr>
          <a:xfrm>
            <a:off x="3125336" y="72113"/>
            <a:ext cx="8420669" cy="6785887"/>
          </a:xfrm>
          <a:prstGeom prst="rect">
            <a:avLst/>
          </a:prstGeom>
        </p:spPr>
      </p:pic>
    </p:spTree>
    <p:extLst>
      <p:ext uri="{BB962C8B-B14F-4D97-AF65-F5344CB8AC3E}">
        <p14:creationId xmlns:p14="http://schemas.microsoft.com/office/powerpoint/2010/main" val="14350253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‘Why does Conor react in the way he does to Lily’s intervention</a:t>
            </a:r>
            <a:r>
              <a:rPr lang="en-GB" dirty="0" smtClean="0"/>
              <a:t>?</a:t>
            </a:r>
            <a:r>
              <a:rPr lang="en-GB" dirty="0"/>
              <a:t/>
            </a:r>
            <a:br>
              <a:rPr lang="en-GB" dirty="0"/>
            </a:br>
            <a:endParaRPr lang="en-GB" dirty="0"/>
          </a:p>
        </p:txBody>
      </p:sp>
      <p:sp>
        <p:nvSpPr>
          <p:cNvPr id="3" name="Content Placeholder 2"/>
          <p:cNvSpPr>
            <a:spLocks noGrp="1"/>
          </p:cNvSpPr>
          <p:nvPr>
            <p:ph idx="1"/>
          </p:nvPr>
        </p:nvSpPr>
        <p:spPr/>
        <p:txBody>
          <a:bodyPr/>
          <a:lstStyle/>
          <a:p>
            <a:r>
              <a:rPr lang="en-GB" dirty="0" smtClean="0">
                <a:solidFill>
                  <a:srgbClr val="00B050"/>
                </a:solidFill>
              </a:rPr>
              <a:t>I </a:t>
            </a:r>
            <a:r>
              <a:rPr lang="en-GB" dirty="0">
                <a:solidFill>
                  <a:srgbClr val="00B050"/>
                </a:solidFill>
              </a:rPr>
              <a:t>think Conor feels ashamed, as in the text it states when Conor heard Lily shout, he ‘winced’ at  sound. He probably felt embarrassed that Lily stood up for him because they refer to her as his ‘poodle’.</a:t>
            </a:r>
          </a:p>
        </p:txBody>
      </p:sp>
      <p:pic>
        <p:nvPicPr>
          <p:cNvPr id="4" name="Picture 3"/>
          <p:cNvPicPr>
            <a:picLocks noChangeAspect="1"/>
          </p:cNvPicPr>
          <p:nvPr/>
        </p:nvPicPr>
        <p:blipFill>
          <a:blip r:embed="rId2"/>
          <a:stretch>
            <a:fillRect/>
          </a:stretch>
        </p:blipFill>
        <p:spPr>
          <a:xfrm>
            <a:off x="7907626" y="4001294"/>
            <a:ext cx="2392117" cy="2392117"/>
          </a:xfrm>
          <a:prstGeom prst="rect">
            <a:avLst/>
          </a:prstGeom>
        </p:spPr>
      </p:pic>
    </p:spTree>
    <p:extLst>
      <p:ext uri="{BB962C8B-B14F-4D97-AF65-F5344CB8AC3E}">
        <p14:creationId xmlns:p14="http://schemas.microsoft.com/office/powerpoint/2010/main" val="4229554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does Miss Kwan really think happened, and does she believe Conor’s answer about falling</a:t>
            </a:r>
            <a:r>
              <a:rPr lang="en-GB" dirty="0" smtClean="0"/>
              <a:t>?</a:t>
            </a:r>
            <a:r>
              <a:rPr lang="en-GB" dirty="0"/>
              <a:t/>
            </a:r>
            <a:br>
              <a:rPr lang="en-GB" dirty="0"/>
            </a:br>
            <a:endParaRPr lang="en-GB" dirty="0"/>
          </a:p>
        </p:txBody>
      </p:sp>
      <p:sp>
        <p:nvSpPr>
          <p:cNvPr id="3" name="Content Placeholder 2"/>
          <p:cNvSpPr>
            <a:spLocks noGrp="1"/>
          </p:cNvSpPr>
          <p:nvPr>
            <p:ph idx="1"/>
          </p:nvPr>
        </p:nvSpPr>
        <p:spPr/>
        <p:txBody>
          <a:bodyPr/>
          <a:lstStyle/>
          <a:p>
            <a:r>
              <a:rPr lang="en-GB" dirty="0" smtClean="0">
                <a:solidFill>
                  <a:srgbClr val="00B050"/>
                </a:solidFill>
              </a:rPr>
              <a:t>I </a:t>
            </a:r>
            <a:r>
              <a:rPr lang="en-GB" dirty="0">
                <a:solidFill>
                  <a:srgbClr val="00B050"/>
                </a:solidFill>
              </a:rPr>
              <a:t>think Miss Kwan doesn’t believe Lily because Conor has said that he fell down; it contradicts what  Lily has originally said. Miss Kwan also knows that Harry is the ‘Blond Wonder child’ who always ‘the first pupil with his hand in the air’ so she would believe him over Lily.</a:t>
            </a:r>
          </a:p>
          <a:p>
            <a:r>
              <a:rPr lang="en-GB" dirty="0">
                <a:solidFill>
                  <a:srgbClr val="00B050"/>
                </a:solidFill>
              </a:rPr>
              <a:t>or</a:t>
            </a:r>
          </a:p>
          <a:p>
            <a:r>
              <a:rPr lang="en-GB" dirty="0">
                <a:solidFill>
                  <a:srgbClr val="00B050"/>
                </a:solidFill>
              </a:rPr>
              <a:t>I think Miss Kwan believes Lily, as she doesn’t seem to be overtly angry with her. She may have noticed Lily’s reaction and realised that Conor is covering for the bullies.</a:t>
            </a:r>
          </a:p>
          <a:p>
            <a:endParaRPr lang="en-GB" dirty="0"/>
          </a:p>
        </p:txBody>
      </p:sp>
    </p:spTree>
    <p:extLst>
      <p:ext uri="{BB962C8B-B14F-4D97-AF65-F5344CB8AC3E}">
        <p14:creationId xmlns:p14="http://schemas.microsoft.com/office/powerpoint/2010/main" val="4074774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Why does Conor act to protect someone who has attacked him?</a:t>
            </a:r>
            <a:br>
              <a:rPr lang="en-GB" dirty="0"/>
            </a:br>
            <a:endParaRPr lang="en-GB" dirty="0"/>
          </a:p>
        </p:txBody>
      </p:sp>
      <p:sp>
        <p:nvSpPr>
          <p:cNvPr id="3" name="Content Placeholder 2"/>
          <p:cNvSpPr>
            <a:spLocks noGrp="1"/>
          </p:cNvSpPr>
          <p:nvPr>
            <p:ph idx="1"/>
          </p:nvPr>
        </p:nvSpPr>
        <p:spPr/>
        <p:txBody>
          <a:bodyPr/>
          <a:lstStyle/>
          <a:p>
            <a:pPr marL="0" indent="0">
              <a:buNone/>
            </a:pPr>
            <a:r>
              <a:rPr lang="en-GB" dirty="0" smtClean="0">
                <a:solidFill>
                  <a:srgbClr val="00B050"/>
                </a:solidFill>
              </a:rPr>
              <a:t>I believe that Conor is scared of his bullies so he decides not to tell Miss Kwan the truth. He may feel that the bullying will get worse if he tells her that Harry, Anton and Sully have been bullying him.</a:t>
            </a:r>
            <a:endParaRPr lang="en-GB" dirty="0">
              <a:solidFill>
                <a:srgbClr val="00B050"/>
              </a:solidFill>
            </a:endParaRPr>
          </a:p>
        </p:txBody>
      </p:sp>
      <p:pic>
        <p:nvPicPr>
          <p:cNvPr id="4" name="Picture 3"/>
          <p:cNvPicPr>
            <a:picLocks noChangeAspect="1"/>
          </p:cNvPicPr>
          <p:nvPr/>
        </p:nvPicPr>
        <p:blipFill>
          <a:blip r:embed="rId2"/>
          <a:stretch>
            <a:fillRect/>
          </a:stretch>
        </p:blipFill>
        <p:spPr>
          <a:xfrm>
            <a:off x="6967470" y="4127628"/>
            <a:ext cx="1986030" cy="1592134"/>
          </a:xfrm>
          <a:prstGeom prst="rect">
            <a:avLst/>
          </a:prstGeom>
        </p:spPr>
      </p:pic>
    </p:spTree>
    <p:extLst>
      <p:ext uri="{BB962C8B-B14F-4D97-AF65-F5344CB8AC3E}">
        <p14:creationId xmlns:p14="http://schemas.microsoft.com/office/powerpoint/2010/main" val="10153737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Why does Lily intervene and how does she feel by the end of the chapter</a:t>
            </a:r>
            <a:r>
              <a:rPr lang="en-GB" dirty="0" smtClean="0"/>
              <a:t>?</a:t>
            </a:r>
            <a:r>
              <a:rPr lang="en-GB" dirty="0"/>
              <a:t/>
            </a:r>
            <a:br>
              <a:rPr lang="en-GB" dirty="0"/>
            </a:br>
            <a:endParaRPr lang="en-GB" dirty="0"/>
          </a:p>
        </p:txBody>
      </p:sp>
      <p:sp>
        <p:nvSpPr>
          <p:cNvPr id="3" name="Content Placeholder 2"/>
          <p:cNvSpPr>
            <a:spLocks noGrp="1"/>
          </p:cNvSpPr>
          <p:nvPr>
            <p:ph idx="1"/>
          </p:nvPr>
        </p:nvSpPr>
        <p:spPr/>
        <p:txBody>
          <a:bodyPr/>
          <a:lstStyle/>
          <a:p>
            <a:pPr>
              <a:spcAft>
                <a:spcPts val="0"/>
              </a:spcAft>
            </a:pPr>
            <a:r>
              <a:rPr lang="en-GB" dirty="0" smtClean="0">
                <a:solidFill>
                  <a:srgbClr val="00B050"/>
                </a:solidFill>
                <a:effectLst/>
                <a:latin typeface="Arial" panose="020B0604020202020204" pitchFamily="34" charset="0"/>
                <a:ea typeface="Times New Roman" panose="02020603050405020304" pitchFamily="18" charset="0"/>
              </a:rPr>
              <a:t>Lily </a:t>
            </a:r>
            <a:r>
              <a:rPr lang="en-GB" dirty="0">
                <a:solidFill>
                  <a:srgbClr val="00B050"/>
                </a:solidFill>
                <a:effectLst/>
                <a:latin typeface="Arial" panose="020B0604020202020204" pitchFamily="34" charset="0"/>
                <a:ea typeface="Times New Roman" panose="02020603050405020304" pitchFamily="18" charset="0"/>
              </a:rPr>
              <a:t>intervenes as she can see that there are three boys bullying one boy and she says, ‘I’m making it a fair fight’. She is supporting her friend and doesn’t want him to get hurt, even if she gets hurt in the process.</a:t>
            </a:r>
            <a:endParaRPr lang="en-GB" sz="4000" dirty="0">
              <a:solidFill>
                <a:srgbClr val="00B050"/>
              </a:solidFill>
              <a:effectLst/>
              <a:latin typeface="Arial" panose="020B0604020202020204" pitchFamily="34" charset="0"/>
              <a:ea typeface="Times New Roman" panose="02020603050405020304" pitchFamily="18" charset="0"/>
            </a:endParaRPr>
          </a:p>
          <a:p>
            <a:pPr>
              <a:spcAft>
                <a:spcPts val="0"/>
              </a:spcAft>
            </a:pPr>
            <a:r>
              <a:rPr lang="en-GB" dirty="0">
                <a:solidFill>
                  <a:srgbClr val="00B050"/>
                </a:solidFill>
                <a:effectLst/>
                <a:latin typeface="Arial" panose="020B0604020202020204" pitchFamily="34" charset="0"/>
                <a:ea typeface="Times New Roman" panose="02020603050405020304" pitchFamily="18" charset="0"/>
              </a:rPr>
              <a:t>By the end of the chapter, I think Lily is feeling betrayed and disappointed as she was defending Conor and is now in trouble. The text states that ‘Lily’s face turned instantly into hurt surprise’.</a:t>
            </a:r>
            <a:endParaRPr lang="en-GB" sz="4000" dirty="0">
              <a:solidFill>
                <a:srgbClr val="00B050"/>
              </a:solidFill>
              <a:effectLst/>
              <a:latin typeface="Arial" panose="020B0604020202020204" pitchFamily="34" charset="0"/>
              <a:ea typeface="Times New Roman" panose="02020603050405020304" pitchFamily="18" charset="0"/>
            </a:endParaRPr>
          </a:p>
          <a:p>
            <a:endParaRPr lang="en-GB" dirty="0"/>
          </a:p>
        </p:txBody>
      </p:sp>
      <p:pic>
        <p:nvPicPr>
          <p:cNvPr id="4" name="Picture 3"/>
          <p:cNvPicPr>
            <a:picLocks noChangeAspect="1"/>
          </p:cNvPicPr>
          <p:nvPr/>
        </p:nvPicPr>
        <p:blipFill>
          <a:blip r:embed="rId2"/>
          <a:stretch>
            <a:fillRect/>
          </a:stretch>
        </p:blipFill>
        <p:spPr>
          <a:xfrm>
            <a:off x="7923630" y="4967557"/>
            <a:ext cx="2568879" cy="2059385"/>
          </a:xfrm>
          <a:prstGeom prst="rect">
            <a:avLst/>
          </a:prstGeom>
        </p:spPr>
      </p:pic>
    </p:spTree>
    <p:extLst>
      <p:ext uri="{BB962C8B-B14F-4D97-AF65-F5344CB8AC3E}">
        <p14:creationId xmlns:p14="http://schemas.microsoft.com/office/powerpoint/2010/main" val="2067747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Reflection</a:t>
            </a:r>
            <a:endParaRPr lang="en-GB" b="1" u="sng" dirty="0"/>
          </a:p>
        </p:txBody>
      </p:sp>
      <p:sp>
        <p:nvSpPr>
          <p:cNvPr id="3" name="Content Placeholder 2"/>
          <p:cNvSpPr>
            <a:spLocks noGrp="1"/>
          </p:cNvSpPr>
          <p:nvPr>
            <p:ph idx="1"/>
          </p:nvPr>
        </p:nvSpPr>
        <p:spPr/>
        <p:txBody>
          <a:bodyPr/>
          <a:lstStyle/>
          <a:p>
            <a:r>
              <a:rPr lang="en-GB" dirty="0" smtClean="0">
                <a:solidFill>
                  <a:srgbClr val="00B050"/>
                </a:solidFill>
              </a:rPr>
              <a:t>The strategies I have learnt today are...</a:t>
            </a:r>
          </a:p>
        </p:txBody>
      </p:sp>
      <p:pic>
        <p:nvPicPr>
          <p:cNvPr id="4" name="Picture 3"/>
          <p:cNvPicPr>
            <a:picLocks noChangeAspect="1"/>
          </p:cNvPicPr>
          <p:nvPr/>
        </p:nvPicPr>
        <p:blipFill>
          <a:blip r:embed="rId2"/>
          <a:stretch>
            <a:fillRect/>
          </a:stretch>
        </p:blipFill>
        <p:spPr>
          <a:xfrm>
            <a:off x="7548239" y="1825625"/>
            <a:ext cx="2821454" cy="3649081"/>
          </a:xfrm>
          <a:prstGeom prst="rect">
            <a:avLst/>
          </a:prstGeom>
        </p:spPr>
      </p:pic>
    </p:spTree>
    <p:extLst>
      <p:ext uri="{BB962C8B-B14F-4D97-AF65-F5344CB8AC3E}">
        <p14:creationId xmlns:p14="http://schemas.microsoft.com/office/powerpoint/2010/main" val="16151977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914</TotalTime>
  <Words>648</Words>
  <Application>Microsoft Office PowerPoint</Application>
  <PresentationFormat>Widescreen</PresentationFormat>
  <Paragraphs>45</Paragraphs>
  <Slides>14</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Calibri Light</vt:lpstr>
      <vt:lpstr>CCW Cursive Writing 1</vt:lpstr>
      <vt:lpstr>Times New Roman</vt:lpstr>
      <vt:lpstr>Wingdings</vt:lpstr>
      <vt:lpstr>Office Theme</vt:lpstr>
      <vt:lpstr>Thursday 15th November 2018  </vt:lpstr>
      <vt:lpstr>L.O: I can infer character’s feelings, thoughts, motives and actions, using evidence to justify my ideas. </vt:lpstr>
      <vt:lpstr>Steps to success </vt:lpstr>
      <vt:lpstr>PowerPoint Presentation</vt:lpstr>
      <vt:lpstr>Talk partners: What can you infer from this picture?</vt:lpstr>
      <vt:lpstr>Tell your partner</vt:lpstr>
      <vt:lpstr>Tell your partner: What can you infer?</vt:lpstr>
      <vt:lpstr>Structuring your answer</vt:lpstr>
      <vt:lpstr>Main task:</vt:lpstr>
      <vt:lpstr>‘Why does Conor react in the way he does to Lily’s intervention? </vt:lpstr>
      <vt:lpstr>What does Miss Kwan really think happened, and does she believe Conor’s answer about falling? </vt:lpstr>
      <vt:lpstr>Why does Conor act to protect someone who has attacked him? </vt:lpstr>
      <vt:lpstr>Why does Lily intervene and how does she feel by the end of the chapter? </vt:lpstr>
      <vt:lpstr>Reflection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MONSTER CALLS</dc:title>
  <dc:creator>Aysha Freire</dc:creator>
  <cp:lastModifiedBy>Aysha Freire</cp:lastModifiedBy>
  <cp:revision>125</cp:revision>
  <cp:lastPrinted>2018-11-13T08:07:09Z</cp:lastPrinted>
  <dcterms:created xsi:type="dcterms:W3CDTF">2018-11-11T15:57:55Z</dcterms:created>
  <dcterms:modified xsi:type="dcterms:W3CDTF">2018-11-21T10:32:47Z</dcterms:modified>
</cp:coreProperties>
</file>