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303" r:id="rId2"/>
    <p:sldId id="309" r:id="rId3"/>
    <p:sldId id="310" r:id="rId4"/>
    <p:sldId id="305" r:id="rId5"/>
    <p:sldId id="306" r:id="rId6"/>
    <p:sldId id="307" r:id="rId7"/>
    <p:sldId id="308" r:id="rId8"/>
    <p:sldId id="369" r:id="rId9"/>
    <p:sldId id="371" r:id="rId10"/>
    <p:sldId id="264" r:id="rId11"/>
    <p:sldId id="265" r:id="rId12"/>
    <p:sldId id="266" r:id="rId13"/>
    <p:sldId id="267" r:id="rId14"/>
    <p:sldId id="268" r:id="rId15"/>
    <p:sldId id="333" r:id="rId16"/>
    <p:sldId id="366" r:id="rId17"/>
    <p:sldId id="370" r:id="rId18"/>
    <p:sldId id="367" r:id="rId19"/>
    <p:sldId id="368" r:id="rId20"/>
    <p:sldId id="335"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x Dennehy" initials="BD"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67" autoAdjust="0"/>
    <p:restoredTop sz="94660"/>
  </p:normalViewPr>
  <p:slideViewPr>
    <p:cSldViewPr snapToGrid="0">
      <p:cViewPr varScale="1">
        <p:scale>
          <a:sx n="65" d="100"/>
          <a:sy n="65" d="100"/>
        </p:scale>
        <p:origin x="78" y="2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 Id="rId10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BE15D15-FAF3-463F-8962-2D557DBCAD81}"/>
    <pc:docChg chg="addSld modSld sldOrd">
      <pc:chgData name="" userId="" providerId="" clId="Web-{1BE15D15-FAF3-463F-8962-2D557DBCAD81}" dt="2018-11-11T18:58:42.976" v="140"/>
      <pc:docMkLst>
        <pc:docMk/>
      </pc:docMkLst>
      <pc:sldChg chg="ord">
        <pc:chgData name="" userId="" providerId="" clId="Web-{1BE15D15-FAF3-463F-8962-2D557DBCAD81}" dt="2018-11-11T18:58:42.976" v="140"/>
        <pc:sldMkLst>
          <pc:docMk/>
          <pc:sldMk cId="3910663825" sldId="263"/>
        </pc:sldMkLst>
      </pc:sldChg>
      <pc:sldChg chg="modSp">
        <pc:chgData name="" userId="" providerId="" clId="Web-{1BE15D15-FAF3-463F-8962-2D557DBCAD81}" dt="2018-11-11T18:56:39.086" v="136" actId="20577"/>
        <pc:sldMkLst>
          <pc:docMk/>
          <pc:sldMk cId="3620427592" sldId="310"/>
        </pc:sldMkLst>
        <pc:spChg chg="mod">
          <ac:chgData name="" userId="" providerId="" clId="Web-{1BE15D15-FAF3-463F-8962-2D557DBCAD81}" dt="2018-11-11T18:56:39.086" v="136" actId="20577"/>
          <ac:spMkLst>
            <pc:docMk/>
            <pc:sldMk cId="3620427592" sldId="310"/>
            <ac:spMk id="5" creationId="{9794B865-F059-4582-9951-6B96F6D77186}"/>
          </ac:spMkLst>
        </pc:spChg>
      </pc:sldChg>
      <pc:sldChg chg="new">
        <pc:chgData name="" userId="" providerId="" clId="Web-{1BE15D15-FAF3-463F-8962-2D557DBCAD81}" dt="2018-11-11T18:58:34.866" v="139"/>
        <pc:sldMkLst>
          <pc:docMk/>
          <pc:sldMk cId="940952832" sldId="311"/>
        </pc:sldMkLst>
      </pc:sldChg>
    </pc:docChg>
  </pc:docChgLst>
  <pc:docChgLst>
    <pc:chgData clId="Web-{49ECBF55-AD08-4E03-8BBA-B956BE9F96DF}"/>
    <pc:docChg chg="addSld delSld modSld sldOrd">
      <pc:chgData name="" userId="" providerId="" clId="Web-{49ECBF55-AD08-4E03-8BBA-B956BE9F96DF}" dt="2018-11-11T19:22:16.717" v="382"/>
      <pc:docMkLst>
        <pc:docMk/>
      </pc:docMkLst>
      <pc:sldChg chg="del">
        <pc:chgData name="" userId="" providerId="" clId="Web-{49ECBF55-AD08-4E03-8BBA-B956BE9F96DF}" dt="2018-11-11T19:16:35.071" v="216"/>
        <pc:sldMkLst>
          <pc:docMk/>
          <pc:sldMk cId="4226155922" sldId="304"/>
        </pc:sldMkLst>
      </pc:sldChg>
      <pc:sldChg chg="addSp delSp modSp">
        <pc:chgData name="" userId="" providerId="" clId="Web-{49ECBF55-AD08-4E03-8BBA-B956BE9F96DF}" dt="2018-11-11T19:12:07.649" v="2"/>
        <pc:sldMkLst>
          <pc:docMk/>
          <pc:sldMk cId="940952832" sldId="311"/>
        </pc:sldMkLst>
        <pc:spChg chg="mod">
          <ac:chgData name="" userId="" providerId="" clId="Web-{49ECBF55-AD08-4E03-8BBA-B956BE9F96DF}" dt="2018-11-11T19:11:14.742" v="0"/>
          <ac:spMkLst>
            <pc:docMk/>
            <pc:sldMk cId="940952832" sldId="311"/>
            <ac:spMk id="2" creationId="{031ACB1F-6818-40C9-91F6-D3288ED1DDC7}"/>
          </ac:spMkLst>
        </pc:spChg>
        <pc:spChg chg="add del">
          <ac:chgData name="" userId="" providerId="" clId="Web-{49ECBF55-AD08-4E03-8BBA-B956BE9F96DF}" dt="2018-11-11T19:12:07.649" v="2"/>
          <ac:spMkLst>
            <pc:docMk/>
            <pc:sldMk cId="940952832" sldId="311"/>
            <ac:spMk id="6" creationId="{BD4507E0-A53D-4E11-B3B1-BEF0EA3B028B}"/>
          </ac:spMkLst>
        </pc:spChg>
      </pc:sldChg>
      <pc:sldChg chg="addSp modSp add replId">
        <pc:chgData name="" userId="" providerId="" clId="Web-{49ECBF55-AD08-4E03-8BBA-B956BE9F96DF}" dt="2018-11-11T19:14:47.008" v="88" actId="14100"/>
        <pc:sldMkLst>
          <pc:docMk/>
          <pc:sldMk cId="2625816484" sldId="312"/>
        </pc:sldMkLst>
        <pc:spChg chg="mod">
          <ac:chgData name="" userId="" providerId="" clId="Web-{49ECBF55-AD08-4E03-8BBA-B956BE9F96DF}" dt="2018-11-11T19:14:25.571" v="84" actId="14100"/>
          <ac:spMkLst>
            <pc:docMk/>
            <pc:sldMk cId="2625816484" sldId="312"/>
            <ac:spMk id="2" creationId="{031ACB1F-6818-40C9-91F6-D3288ED1DDC7}"/>
          </ac:spMkLst>
        </pc:spChg>
        <pc:cxnChg chg="add mod">
          <ac:chgData name="" userId="" providerId="" clId="Web-{49ECBF55-AD08-4E03-8BBA-B956BE9F96DF}" dt="2018-11-11T19:14:47.008" v="88" actId="14100"/>
          <ac:cxnSpMkLst>
            <pc:docMk/>
            <pc:sldMk cId="2625816484" sldId="312"/>
            <ac:cxnSpMk id="5" creationId="{6C4DD2AB-BE63-4F56-B73E-DEFF7973FD28}"/>
          </ac:cxnSpMkLst>
        </pc:cxnChg>
      </pc:sldChg>
      <pc:sldChg chg="modSp new ord">
        <pc:chgData name="" userId="" providerId="" clId="Web-{49ECBF55-AD08-4E03-8BBA-B956BE9F96DF}" dt="2018-11-11T19:21:28.561" v="381"/>
        <pc:sldMkLst>
          <pc:docMk/>
          <pc:sldMk cId="2935677321" sldId="313"/>
        </pc:sldMkLst>
        <pc:spChg chg="mod">
          <ac:chgData name="" userId="" providerId="" clId="Web-{49ECBF55-AD08-4E03-8BBA-B956BE9F96DF}" dt="2018-11-11T19:15:11.727" v="122" actId="20577"/>
          <ac:spMkLst>
            <pc:docMk/>
            <pc:sldMk cId="2935677321" sldId="313"/>
            <ac:spMk id="2" creationId="{1F2C1ABA-FDE2-4A31-B02C-69BC7CA30227}"/>
          </ac:spMkLst>
        </pc:spChg>
        <pc:spChg chg="mod">
          <ac:chgData name="" userId="" providerId="" clId="Web-{49ECBF55-AD08-4E03-8BBA-B956BE9F96DF}" dt="2018-11-11T19:15:59.008" v="213" actId="20577"/>
          <ac:spMkLst>
            <pc:docMk/>
            <pc:sldMk cId="2935677321" sldId="313"/>
            <ac:spMk id="3" creationId="{1546EC5E-5C74-45E3-8D68-06ED7F286FE8}"/>
          </ac:spMkLst>
        </pc:spChg>
      </pc:sldChg>
      <pc:sldChg chg="addSp delSp modSp new">
        <pc:chgData name="" userId="" providerId="" clId="Web-{49ECBF55-AD08-4E03-8BBA-B956BE9F96DF}" dt="2018-11-11T19:19:01.560" v="315" actId="14100"/>
        <pc:sldMkLst>
          <pc:docMk/>
          <pc:sldMk cId="4212118544" sldId="314"/>
        </pc:sldMkLst>
        <pc:spChg chg="mod">
          <ac:chgData name="" userId="" providerId="" clId="Web-{49ECBF55-AD08-4E03-8BBA-B956BE9F96DF}" dt="2018-11-11T19:18:04.950" v="232" actId="20577"/>
          <ac:spMkLst>
            <pc:docMk/>
            <pc:sldMk cId="4212118544" sldId="314"/>
            <ac:spMk id="3" creationId="{A90727D8-6BE5-4AFF-B7CC-FDB1E476B1C3}"/>
          </ac:spMkLst>
        </pc:spChg>
        <pc:spChg chg="add del mod">
          <ac:chgData name="" userId="" providerId="" clId="Web-{49ECBF55-AD08-4E03-8BBA-B956BE9F96DF}" dt="2018-11-11T19:17:52.388" v="229"/>
          <ac:spMkLst>
            <pc:docMk/>
            <pc:sldMk cId="4212118544" sldId="314"/>
            <ac:spMk id="4" creationId="{0AF04C41-4C0F-41F1-95CE-C4C2C94D4D63}"/>
          </ac:spMkLst>
        </pc:spChg>
        <pc:spChg chg="add mod">
          <ac:chgData name="" userId="" providerId="" clId="Web-{49ECBF55-AD08-4E03-8BBA-B956BE9F96DF}" dt="2018-11-11T19:19:01.560" v="315" actId="14100"/>
          <ac:spMkLst>
            <pc:docMk/>
            <pc:sldMk cId="4212118544" sldId="314"/>
            <ac:spMk id="5" creationId="{37D7D440-4A48-4A26-876A-D233118E486E}"/>
          </ac:spMkLst>
        </pc:spChg>
      </pc:sldChg>
      <pc:sldChg chg="addSp delSp modSp add replId">
        <pc:chgData name="" userId="" providerId="" clId="Web-{49ECBF55-AD08-4E03-8BBA-B956BE9F96DF}" dt="2018-11-11T19:21:02.607" v="380"/>
        <pc:sldMkLst>
          <pc:docMk/>
          <pc:sldMk cId="2767900293" sldId="315"/>
        </pc:sldMkLst>
        <pc:spChg chg="mod">
          <ac:chgData name="" userId="" providerId="" clId="Web-{49ECBF55-AD08-4E03-8BBA-B956BE9F96DF}" dt="2018-11-11T19:19:57.295" v="369" actId="20577"/>
          <ac:spMkLst>
            <pc:docMk/>
            <pc:sldMk cId="2767900293" sldId="315"/>
            <ac:spMk id="5" creationId="{37D7D440-4A48-4A26-876A-D233118E486E}"/>
          </ac:spMkLst>
        </pc:spChg>
        <pc:cxnChg chg="add del mod">
          <ac:chgData name="" userId="" providerId="" clId="Web-{49ECBF55-AD08-4E03-8BBA-B956BE9F96DF}" dt="2018-11-11T19:20:32.154" v="376"/>
          <ac:cxnSpMkLst>
            <pc:docMk/>
            <pc:sldMk cId="2767900293" sldId="315"/>
            <ac:cxnSpMk id="4" creationId="{8E5F2677-85A5-415E-AFFC-07CA0947C5AC}"/>
          </ac:cxnSpMkLst>
        </pc:cxnChg>
        <pc:cxnChg chg="add mod">
          <ac:chgData name="" userId="" providerId="" clId="Web-{49ECBF55-AD08-4E03-8BBA-B956BE9F96DF}" dt="2018-11-11T19:21:02.607" v="380"/>
          <ac:cxnSpMkLst>
            <pc:docMk/>
            <pc:sldMk cId="2767900293" sldId="315"/>
            <ac:cxnSpMk id="6" creationId="{08B05B97-47B8-4A74-9AD5-3EE9D03D7B5F}"/>
          </ac:cxnSpMkLst>
        </pc:cxnChg>
      </pc:sldChg>
      <pc:sldChg chg="new">
        <pc:chgData name="" userId="" providerId="" clId="Web-{49ECBF55-AD08-4E03-8BBA-B956BE9F96DF}" dt="2018-11-11T19:22:16.717" v="382"/>
        <pc:sldMkLst>
          <pc:docMk/>
          <pc:sldMk cId="3249266657" sldId="31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4248EE9-2D1A-46B1-884C-ED068E94DF2C}" type="datetimeFigureOut">
              <a:rPr lang="en-GB" smtClean="0"/>
              <a:t>21/11/2018</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A65AF5DC-F880-43B5-8C7A-FCC998CE732D}" type="slidenum">
              <a:rPr lang="en-GB" smtClean="0"/>
              <a:t>‹#›</a:t>
            </a:fld>
            <a:endParaRPr lang="en-GB"/>
          </a:p>
        </p:txBody>
      </p:sp>
    </p:spTree>
    <p:extLst>
      <p:ext uri="{BB962C8B-B14F-4D97-AF65-F5344CB8AC3E}">
        <p14:creationId xmlns:p14="http://schemas.microsoft.com/office/powerpoint/2010/main" val="2750497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F53A072-A9E4-4696-B6CB-1F1510468D28}" type="datetimeFigureOut">
              <a:rPr lang="en-GB" smtClean="0"/>
              <a:t>21/11/2018</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BEDC479-D1C6-4C27-8739-7B394626B5F7}" type="slidenum">
              <a:rPr lang="en-GB" smtClean="0"/>
              <a:t>‹#›</a:t>
            </a:fld>
            <a:endParaRPr lang="en-GB"/>
          </a:p>
        </p:txBody>
      </p:sp>
    </p:spTree>
    <p:extLst>
      <p:ext uri="{BB962C8B-B14F-4D97-AF65-F5344CB8AC3E}">
        <p14:creationId xmlns:p14="http://schemas.microsoft.com/office/powerpoint/2010/main" val="1186938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5667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653097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23480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1682CB9-B95A-4E5F-9A51-95FC126EABB9}" type="datetimeFigureOut">
              <a:rPr lang="en-GB" smtClean="0"/>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150887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1682CB9-B95A-4E5F-9A51-95FC126EABB9}" type="datetimeFigureOut">
              <a:rPr lang="en-GB" smtClean="0"/>
              <a:t>21/11/2018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777318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1682CB9-B95A-4E5F-9A51-95FC126EABB9}" type="datetimeFigureOut">
              <a:rPr lang="en-GB" smtClean="0"/>
              <a:t>21/11/2018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55033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682CB9-B95A-4E5F-9A51-95FC126EABB9}" type="datetimeFigureOut">
              <a:rPr lang="en-GB" smtClean="0"/>
              <a:t>21/11/2018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621502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782573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682CB9-B95A-4E5F-9A51-95FC126EABB9}" type="datetimeFigureOut">
              <a:rPr lang="en-GB" smtClean="0"/>
              <a:t>21/11/2018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3279849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2471305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682CB9-B95A-4E5F-9A51-95FC126EABB9}" type="datetimeFigureOut">
              <a:rPr lang="en-GB" smtClean="0"/>
              <a:t>21/11/2018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B38118-5DEF-493B-B042-3457DBCF3C10}" type="slidenum">
              <a:rPr lang="en-GB" smtClean="0"/>
              <a:t>‹#›</a:t>
            </a:fld>
            <a:endParaRPr lang="en-GB"/>
          </a:p>
        </p:txBody>
      </p:sp>
    </p:spTree>
    <p:extLst>
      <p:ext uri="{BB962C8B-B14F-4D97-AF65-F5344CB8AC3E}">
        <p14:creationId xmlns:p14="http://schemas.microsoft.com/office/powerpoint/2010/main" val="4211639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682CB9-B95A-4E5F-9A51-95FC126EABB9}" type="datetimeFigureOut">
              <a:rPr lang="en-GB" smtClean="0"/>
              <a:t>21/11/2018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B38118-5DEF-493B-B042-3457DBCF3C10}" type="slidenum">
              <a:rPr lang="en-GB" smtClean="0"/>
              <a:t>‹#›</a:t>
            </a:fld>
            <a:endParaRPr lang="en-GB"/>
          </a:p>
        </p:txBody>
      </p:sp>
    </p:spTree>
    <p:extLst>
      <p:ext uri="{BB962C8B-B14F-4D97-AF65-F5344CB8AC3E}">
        <p14:creationId xmlns:p14="http://schemas.microsoft.com/office/powerpoint/2010/main" val="3727484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37127" y="683508"/>
            <a:ext cx="7761406" cy="1037977"/>
          </a:xfrm>
        </p:spPr>
        <p:txBody>
          <a:bodyPr>
            <a:noAutofit/>
          </a:bodyPr>
          <a:lstStyle/>
          <a:p>
            <a:r>
              <a:rPr lang="en-GB" sz="2800" u="sng" dirty="0" smtClean="0">
                <a:latin typeface="CCW Cursive Writing 1" pitchFamily="66" charset="0"/>
              </a:rPr>
              <a:t>Wednesday 14</a:t>
            </a:r>
            <a:r>
              <a:rPr lang="en-GB" sz="2800" u="sng" baseline="30000" dirty="0" smtClean="0">
                <a:latin typeface="CCW Cursive Writing 1" pitchFamily="66" charset="0"/>
              </a:rPr>
              <a:t>th</a:t>
            </a:r>
            <a:r>
              <a:rPr lang="en-GB" sz="2800" u="sng" dirty="0" smtClean="0">
                <a:latin typeface="CCW Cursive Writing 1" pitchFamily="66" charset="0"/>
              </a:rPr>
              <a:t> November </a:t>
            </a:r>
            <a:r>
              <a:rPr lang="en-GB" sz="2800" u="sng" dirty="0">
                <a:latin typeface="CCW Cursive Writing 1" pitchFamily="66" charset="0"/>
              </a:rPr>
              <a:t>2018</a:t>
            </a:r>
            <a:br>
              <a:rPr lang="en-GB" sz="2800" u="sng" dirty="0">
                <a:latin typeface="CCW Cursive Writing 1" pitchFamily="66" charset="0"/>
              </a:rPr>
            </a:br>
            <a:r>
              <a:rPr lang="en-GB" sz="2800" u="sng" dirty="0">
                <a:latin typeface="CCW Cursive Writing 1" pitchFamily="66" charset="0"/>
              </a:rPr>
              <a:t/>
            </a:r>
            <a:br>
              <a:rPr lang="en-GB" sz="2800" u="sng" dirty="0">
                <a:latin typeface="CCW Cursive Writing 1" pitchFamily="66" charset="0"/>
              </a:rPr>
            </a:br>
            <a:endParaRPr lang="en-GB" sz="2800" b="1" u="sng" dirty="0">
              <a:latin typeface="CCW Cursive Writing 1" pitchFamily="66" charset="0"/>
            </a:endParaRPr>
          </a:p>
        </p:txBody>
      </p:sp>
      <p:pic>
        <p:nvPicPr>
          <p:cNvPr id="5" name="Picture 2" descr="Image result for a monster cal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39" y="3948604"/>
            <a:ext cx="3995725" cy="24902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mage result for a monster calls har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497" y="260498"/>
            <a:ext cx="2950955" cy="1659912"/>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8" descr="Image result for anti bullyin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8" name="Picture 10" descr="Image result for anti bully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46332" y="188448"/>
            <a:ext cx="1991668" cy="199166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EC2AFFA-7BC8-48EF-BCBE-79BB336759CF}"/>
              </a:ext>
            </a:extLst>
          </p:cNvPr>
          <p:cNvPicPr>
            <a:picLocks noChangeAspect="1"/>
          </p:cNvPicPr>
          <p:nvPr/>
        </p:nvPicPr>
        <p:blipFill>
          <a:blip r:embed="rId5"/>
          <a:stretch>
            <a:fillRect/>
          </a:stretch>
        </p:blipFill>
        <p:spPr>
          <a:xfrm>
            <a:off x="9808218" y="3203870"/>
            <a:ext cx="2257119" cy="3482969"/>
          </a:xfrm>
          <a:prstGeom prst="rect">
            <a:avLst/>
          </a:prstGeom>
        </p:spPr>
      </p:pic>
      <p:sp>
        <p:nvSpPr>
          <p:cNvPr id="11" name="Title 1">
            <a:extLst>
              <a:ext uri="{FF2B5EF4-FFF2-40B4-BE49-F238E27FC236}">
                <a16:creationId xmlns:a16="http://schemas.microsoft.com/office/drawing/2014/main" id="{01E387D4-76C3-4503-BC6D-04744EA92B40}"/>
              </a:ext>
            </a:extLst>
          </p:cNvPr>
          <p:cNvSpPr txBox="1">
            <a:spLocks/>
          </p:cNvSpPr>
          <p:nvPr/>
        </p:nvSpPr>
        <p:spPr>
          <a:xfrm>
            <a:off x="1524000" y="2025587"/>
            <a:ext cx="9144000" cy="94882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t>A MONSTER CALLS</a:t>
            </a:r>
          </a:p>
        </p:txBody>
      </p:sp>
      <p:sp>
        <p:nvSpPr>
          <p:cNvPr id="12" name="Subtitle 2">
            <a:extLst>
              <a:ext uri="{FF2B5EF4-FFF2-40B4-BE49-F238E27FC236}">
                <a16:creationId xmlns:a16="http://schemas.microsoft.com/office/drawing/2014/main" id="{2A6FAB6F-2A0C-471F-98B7-E70BD9808843}"/>
              </a:ext>
            </a:extLst>
          </p:cNvPr>
          <p:cNvSpPr>
            <a:spLocks noGrp="1"/>
          </p:cNvSpPr>
          <p:nvPr>
            <p:ph type="subTitle" idx="1"/>
          </p:nvPr>
        </p:nvSpPr>
        <p:spPr>
          <a:xfrm>
            <a:off x="1385581" y="3203870"/>
            <a:ext cx="9144000" cy="1655762"/>
          </a:xfrm>
        </p:spPr>
        <p:txBody>
          <a:bodyPr>
            <a:normAutofit lnSpcReduction="10000"/>
          </a:bodyPr>
          <a:lstStyle/>
          <a:p>
            <a:r>
              <a:rPr lang="en-GB" sz="2800" dirty="0" smtClean="0"/>
              <a:t>LO: I </a:t>
            </a:r>
            <a:r>
              <a:rPr lang="en-GB" sz="2800" dirty="0"/>
              <a:t>can explain the meaning of words in context.</a:t>
            </a:r>
          </a:p>
          <a:p>
            <a:endParaRPr lang="en-GB" sz="2800" dirty="0"/>
          </a:p>
          <a:p>
            <a:r>
              <a:rPr lang="en-GB" sz="4000" dirty="0"/>
              <a:t>Word detectives</a:t>
            </a:r>
          </a:p>
        </p:txBody>
      </p:sp>
    </p:spTree>
    <p:extLst>
      <p:ext uri="{BB962C8B-B14F-4D97-AF65-F5344CB8AC3E}">
        <p14:creationId xmlns:p14="http://schemas.microsoft.com/office/powerpoint/2010/main" val="23786300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6ED1A-8E35-4F48-9620-09BD7DE7E93C}"/>
              </a:ext>
            </a:extLst>
          </p:cNvPr>
          <p:cNvSpPr>
            <a:spLocks noGrp="1"/>
          </p:cNvSpPr>
          <p:nvPr>
            <p:ph type="title"/>
          </p:nvPr>
        </p:nvSpPr>
        <p:spPr>
          <a:xfrm>
            <a:off x="838200" y="500062"/>
            <a:ext cx="10515600" cy="1325563"/>
          </a:xfrm>
        </p:spPr>
        <p:txBody>
          <a:bodyPr>
            <a:normAutofit fontScale="90000"/>
          </a:bodyPr>
          <a:lstStyle/>
          <a:p>
            <a:r>
              <a:rPr lang="en-GB" b="1" u="sng" dirty="0"/>
              <a:t/>
            </a:r>
            <a:br>
              <a:rPr lang="en-GB" b="1" u="sng" dirty="0"/>
            </a:br>
            <a:r>
              <a:rPr lang="en-GB" b="1" u="sng" dirty="0" smtClean="0"/>
              <a:t>L.O: </a:t>
            </a:r>
            <a:r>
              <a:rPr lang="en-GB" b="1" u="sng" dirty="0"/>
              <a:t>I can explain the meaning of words in context</a:t>
            </a:r>
            <a:r>
              <a:rPr lang="en-GB" u="sng" dirty="0"/>
              <a:t/>
            </a:r>
            <a:br>
              <a:rPr lang="en-GB" u="sng" dirty="0"/>
            </a:br>
            <a:r>
              <a:rPr lang="en-GB" b="1" dirty="0"/>
              <a:t/>
            </a:r>
            <a:br>
              <a:rPr lang="en-GB" b="1" dirty="0"/>
            </a:br>
            <a:r>
              <a:rPr lang="en-GB" b="1" dirty="0"/>
              <a:t>Tell your partner: </a:t>
            </a:r>
            <a:r>
              <a:rPr lang="en-GB" dirty="0"/>
              <a:t>What are you learning about today?</a:t>
            </a:r>
          </a:p>
        </p:txBody>
      </p:sp>
      <p:sp>
        <p:nvSpPr>
          <p:cNvPr id="3" name="Content Placeholder 2">
            <a:extLst>
              <a:ext uri="{FF2B5EF4-FFF2-40B4-BE49-F238E27FC236}">
                <a16:creationId xmlns:a16="http://schemas.microsoft.com/office/drawing/2014/main" id="{49387F1A-8596-4CD4-A256-08439BEDF175}"/>
              </a:ext>
            </a:extLst>
          </p:cNvPr>
          <p:cNvSpPr>
            <a:spLocks noGrp="1"/>
          </p:cNvSpPr>
          <p:nvPr>
            <p:ph idx="1"/>
          </p:nvPr>
        </p:nvSpPr>
        <p:spPr/>
        <p:txBody>
          <a:bodyPr>
            <a:normAutofit/>
          </a:bodyPr>
          <a:lstStyle/>
          <a:p>
            <a:pPr marL="0" indent="0">
              <a:buNone/>
            </a:pPr>
            <a:endParaRPr lang="en-GB" sz="3200" dirty="0">
              <a:solidFill>
                <a:srgbClr val="00B050"/>
              </a:solidFill>
            </a:endParaRPr>
          </a:p>
          <a:p>
            <a:pPr marL="0" indent="0">
              <a:buNone/>
            </a:pPr>
            <a:endParaRPr lang="en-GB" sz="3200" dirty="0">
              <a:solidFill>
                <a:srgbClr val="00B050"/>
              </a:solidFill>
            </a:endParaRPr>
          </a:p>
          <a:p>
            <a:pPr marL="0" indent="0">
              <a:buNone/>
            </a:pPr>
            <a:r>
              <a:rPr lang="en-GB" sz="3200" dirty="0">
                <a:solidFill>
                  <a:srgbClr val="00B050"/>
                </a:solidFill>
              </a:rPr>
              <a:t>We are learning to use ________________ skills. </a:t>
            </a:r>
          </a:p>
          <a:p>
            <a:pPr marL="0" indent="0">
              <a:buNone/>
            </a:pPr>
            <a:endParaRPr lang="en-GB" sz="3200" dirty="0">
              <a:solidFill>
                <a:srgbClr val="00B050"/>
              </a:solidFill>
            </a:endParaRPr>
          </a:p>
          <a:p>
            <a:pPr marL="0" indent="0">
              <a:buNone/>
            </a:pPr>
            <a:r>
              <a:rPr lang="en-GB" sz="3200" dirty="0"/>
              <a:t>What strategies do you need to use?</a:t>
            </a:r>
          </a:p>
          <a:p>
            <a:pPr marL="0" indent="0">
              <a:buNone/>
            </a:pPr>
            <a:r>
              <a:rPr lang="en-GB" sz="3200" dirty="0">
                <a:solidFill>
                  <a:srgbClr val="00B050"/>
                </a:solidFill>
              </a:rPr>
              <a:t>The strategies I will need to use are….</a:t>
            </a:r>
          </a:p>
        </p:txBody>
      </p:sp>
    </p:spTree>
    <p:extLst>
      <p:ext uri="{BB962C8B-B14F-4D97-AF65-F5344CB8AC3E}">
        <p14:creationId xmlns:p14="http://schemas.microsoft.com/office/powerpoint/2010/main" val="38950055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E38E6B6-D554-4B12-9875-BB0DD131C50E}"/>
              </a:ext>
            </a:extLst>
          </p:cNvPr>
          <p:cNvSpPr>
            <a:spLocks noGrp="1"/>
          </p:cNvSpPr>
          <p:nvPr>
            <p:ph type="title"/>
          </p:nvPr>
        </p:nvSpPr>
        <p:spPr/>
        <p:txBody>
          <a:bodyPr>
            <a:normAutofit/>
          </a:bodyPr>
          <a:lstStyle/>
          <a:p>
            <a:pPr algn="ctr"/>
            <a:r>
              <a:rPr lang="en-GB" sz="6000" b="1" u="sng" dirty="0"/>
              <a:t>Steps to success</a:t>
            </a:r>
          </a:p>
        </p:txBody>
      </p:sp>
      <p:sp>
        <p:nvSpPr>
          <p:cNvPr id="5" name="Content Placeholder 4">
            <a:extLst>
              <a:ext uri="{FF2B5EF4-FFF2-40B4-BE49-F238E27FC236}">
                <a16:creationId xmlns:a16="http://schemas.microsoft.com/office/drawing/2014/main" id="{9794B865-F059-4582-9951-6B96F6D77186}"/>
              </a:ext>
            </a:extLst>
          </p:cNvPr>
          <p:cNvSpPr>
            <a:spLocks noGrp="1"/>
          </p:cNvSpPr>
          <p:nvPr>
            <p:ph idx="1"/>
          </p:nvPr>
        </p:nvSpPr>
        <p:spPr/>
        <p:txBody>
          <a:bodyPr vert="horz" lIns="91440" tIns="45720" rIns="91440" bIns="45720" rtlCol="0" anchor="t">
            <a:normAutofit/>
          </a:bodyPr>
          <a:lstStyle/>
          <a:p>
            <a:r>
              <a:rPr lang="en-GB" sz="4800" dirty="0">
                <a:cs typeface="Calibri"/>
              </a:rPr>
              <a:t>To work out unfamiliar words.</a:t>
            </a:r>
          </a:p>
          <a:p>
            <a:r>
              <a:rPr lang="en-GB" sz="4800" dirty="0">
                <a:cs typeface="Calibri"/>
              </a:rPr>
              <a:t>To read around the text to understand the meaning of the word</a:t>
            </a:r>
          </a:p>
          <a:p>
            <a:r>
              <a:rPr lang="en-GB" sz="4800" dirty="0">
                <a:cs typeface="Calibri"/>
              </a:rPr>
              <a:t>To use synonyms to work out the meaning of an unfamiliar word.</a:t>
            </a:r>
          </a:p>
        </p:txBody>
      </p:sp>
    </p:spTree>
    <p:extLst>
      <p:ext uri="{BB962C8B-B14F-4D97-AF65-F5344CB8AC3E}">
        <p14:creationId xmlns:p14="http://schemas.microsoft.com/office/powerpoint/2010/main" val="36204275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170171"/>
            <a:ext cx="8229600" cy="634082"/>
          </a:xfrm>
        </p:spPr>
        <p:txBody>
          <a:bodyPr>
            <a:normAutofit fontScale="90000"/>
          </a:bodyPr>
          <a:lstStyle/>
          <a:p>
            <a:r>
              <a:rPr lang="en-GB" sz="3100" dirty="0"/>
              <a:t/>
            </a:r>
            <a:br>
              <a:rPr lang="en-GB" sz="3100" dirty="0"/>
            </a:br>
            <a:r>
              <a:rPr lang="en-GB" sz="2800" b="1" u="sng" dirty="0"/>
              <a:t>Extract from ‘A Monster Calls’</a:t>
            </a:r>
            <a:r>
              <a:rPr lang="en-GB" sz="2800" dirty="0"/>
              <a:t/>
            </a:r>
            <a:br>
              <a:rPr lang="en-GB" sz="2800" dirty="0"/>
            </a:br>
            <a:endParaRPr lang="en-GB" dirty="0"/>
          </a:p>
        </p:txBody>
      </p:sp>
      <p:sp>
        <p:nvSpPr>
          <p:cNvPr id="2" name="Content Placeholder 1"/>
          <p:cNvSpPr>
            <a:spLocks noGrp="1"/>
          </p:cNvSpPr>
          <p:nvPr>
            <p:ph idx="1"/>
          </p:nvPr>
        </p:nvSpPr>
        <p:spPr>
          <a:xfrm>
            <a:off x="0" y="1178672"/>
            <a:ext cx="11912600" cy="6053747"/>
          </a:xfrm>
        </p:spPr>
        <p:txBody>
          <a:bodyPr>
            <a:normAutofit fontScale="85000" lnSpcReduction="20000"/>
          </a:bodyPr>
          <a:lstStyle/>
          <a:p>
            <a:pPr marL="0" indent="0">
              <a:buNone/>
            </a:pPr>
            <a:r>
              <a:rPr lang="en-GB" dirty="0"/>
              <a:t>“I’m going to be late,” Conor said, eyeing the clock.</a:t>
            </a:r>
          </a:p>
          <a:p>
            <a:pPr marL="0" indent="0">
              <a:buNone/>
            </a:pPr>
            <a:r>
              <a:rPr lang="en-GB" dirty="0"/>
              <a:t>“Okay, sweetheart,” she said, teetering over to kiss him on the forehead. “You’re a good boy,” she said again. “I wish you didn’t have to be quite so good.”</a:t>
            </a:r>
          </a:p>
          <a:p>
            <a:pPr marL="0" indent="0">
              <a:buNone/>
            </a:pPr>
            <a:r>
              <a:rPr lang="en-GB" dirty="0"/>
              <a:t>As he left to head off for school, he saw her take her tea over to the kitchen window above the sink, and when he opened the front door to leave, he heard her say, “There’s that old yew tree,” as if she was talking to herself.</a:t>
            </a:r>
          </a:p>
          <a:p>
            <a:pPr marL="0" indent="0">
              <a:buNone/>
            </a:pPr>
            <a:endParaRPr lang="en-GB" dirty="0"/>
          </a:p>
          <a:p>
            <a:pPr marL="0" indent="0">
              <a:buNone/>
            </a:pPr>
            <a:r>
              <a:rPr lang="en-GB" dirty="0"/>
              <a:t>SCHOOL</a:t>
            </a:r>
          </a:p>
          <a:p>
            <a:pPr marL="0" indent="0">
              <a:buNone/>
            </a:pPr>
            <a:r>
              <a:rPr lang="en-GB" dirty="0"/>
              <a:t>He could already taste the blood in his mouth as he got up. He had bitten the inside of his lip when he hit the ground, and it was what he focussed on now as he stood, the strange metallic flavour that made you want to spit it out immediately, like you’d eaten something that wasn’t food at all.</a:t>
            </a:r>
          </a:p>
          <a:p>
            <a:pPr marL="0" indent="0">
              <a:buNone/>
            </a:pPr>
            <a:r>
              <a:rPr lang="en-GB" dirty="0"/>
              <a:t>He swallowed it instead. Harry and his cronies would have been thrilled beyond words if they knew Conor was bleeding. He could hear Anton and Sully laughing behind him, knew exactly the look on Harry’s face, even though he couldn’t see it. He could probably even guess what Harry would say next in that calm, amused voice of his that seemed to mimic every adult you never wanted to meet.</a:t>
            </a:r>
          </a:p>
          <a:p>
            <a:pPr marL="0" indent="0">
              <a:buNone/>
            </a:pPr>
            <a:r>
              <a:rPr lang="en-GB" dirty="0"/>
              <a:t>“Be careful of the steps there,” Harry said. “You might fall.”</a:t>
            </a:r>
          </a:p>
          <a:p>
            <a:pPr marL="0" indent="0">
              <a:buNone/>
            </a:pPr>
            <a:endParaRPr lang="en-GB" dirty="0"/>
          </a:p>
        </p:txBody>
      </p:sp>
      <p:sp>
        <p:nvSpPr>
          <p:cNvPr id="3" name="TextBox 2"/>
          <p:cNvSpPr txBox="1"/>
          <p:nvPr/>
        </p:nvSpPr>
        <p:spPr>
          <a:xfrm>
            <a:off x="7625735" y="0"/>
            <a:ext cx="4439265" cy="1200329"/>
          </a:xfrm>
          <a:prstGeom prst="rect">
            <a:avLst/>
          </a:prstGeom>
          <a:solidFill>
            <a:srgbClr val="FFFF00"/>
          </a:solidFill>
        </p:spPr>
        <p:txBody>
          <a:bodyPr wrap="square" rtlCol="0">
            <a:spAutoFit/>
          </a:bodyPr>
          <a:lstStyle/>
          <a:p>
            <a:r>
              <a:rPr lang="en-GB" b="1" dirty="0" smtClean="0"/>
              <a:t>As I am reading the text, underline any unfamiliar words. We will use word clues and reading between the lines to decipher the meaning.</a:t>
            </a:r>
            <a:endParaRPr lang="en-GB" b="1" dirty="0"/>
          </a:p>
        </p:txBody>
      </p:sp>
    </p:spTree>
    <p:extLst>
      <p:ext uri="{BB962C8B-B14F-4D97-AF65-F5344CB8AC3E}">
        <p14:creationId xmlns:p14="http://schemas.microsoft.com/office/powerpoint/2010/main" val="9883103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000" y="127000"/>
            <a:ext cx="11938000" cy="6591300"/>
          </a:xfrm>
        </p:spPr>
        <p:txBody>
          <a:bodyPr>
            <a:normAutofit fontScale="25000" lnSpcReduction="20000"/>
          </a:bodyPr>
          <a:lstStyle/>
          <a:p>
            <a:pPr marL="0" indent="0">
              <a:buNone/>
            </a:pPr>
            <a:r>
              <a:rPr lang="en-GB" sz="9600" dirty="0"/>
              <a:t>Yep, that’d be about right.</a:t>
            </a:r>
          </a:p>
          <a:p>
            <a:pPr marL="0" indent="0">
              <a:buNone/>
            </a:pPr>
            <a:r>
              <a:rPr lang="en-GB" sz="9600" dirty="0"/>
              <a:t>It hadn’t always been like this.</a:t>
            </a:r>
          </a:p>
          <a:p>
            <a:pPr marL="0" indent="0">
              <a:buNone/>
            </a:pPr>
            <a:r>
              <a:rPr lang="en-GB" sz="9600" dirty="0"/>
              <a:t>Harry was the Blond Wonder Child, the teachers’ pet through every year of school. The first pupil with his hand in the air, the fastest player on the football pitch, but for all that, just another kid in </a:t>
            </a:r>
            <a:r>
              <a:rPr lang="en-GB" sz="9600" dirty="0" err="1"/>
              <a:t>Conor’s</a:t>
            </a:r>
            <a:r>
              <a:rPr lang="en-GB" sz="9600" dirty="0"/>
              <a:t> class. They hadn’t been friends exactly – Harry didn’t really have friends, only followers; Anton and Sully basically just stood behind him and laughed at everything he did – but they hadn’t been enemies, either. </a:t>
            </a:r>
            <a:r>
              <a:rPr lang="en-GB" sz="9600" dirty="0" err="1"/>
              <a:t>Conor</a:t>
            </a:r>
            <a:r>
              <a:rPr lang="en-GB" sz="9600" dirty="0"/>
              <a:t> would have been mildly surprised if Harry had even known his name.</a:t>
            </a:r>
          </a:p>
          <a:p>
            <a:pPr marL="0" indent="0">
              <a:buNone/>
            </a:pPr>
            <a:r>
              <a:rPr lang="en-GB" sz="9600" dirty="0"/>
              <a:t>Somewhere over the past year, though, something had changed. Harry had started noticing </a:t>
            </a:r>
            <a:r>
              <a:rPr lang="en-GB" sz="9600" dirty="0" err="1"/>
              <a:t>Conor</a:t>
            </a:r>
            <a:r>
              <a:rPr lang="en-GB" sz="9600" dirty="0"/>
              <a:t>, catching his eye, looking at him with a detached amusement.</a:t>
            </a:r>
          </a:p>
          <a:p>
            <a:pPr marL="0" indent="0">
              <a:buNone/>
            </a:pPr>
            <a:r>
              <a:rPr lang="en-GB" sz="9600" dirty="0"/>
              <a:t>This change hadn’t come when everything started with </a:t>
            </a:r>
            <a:r>
              <a:rPr lang="en-GB" sz="9600" dirty="0" err="1"/>
              <a:t>Conor’s</a:t>
            </a:r>
            <a:r>
              <a:rPr lang="en-GB" sz="9600" dirty="0"/>
              <a:t> mum. No, it had come later, when </a:t>
            </a:r>
            <a:r>
              <a:rPr lang="en-GB" sz="9600" dirty="0" err="1"/>
              <a:t>Conor</a:t>
            </a:r>
            <a:r>
              <a:rPr lang="en-GB" sz="9600" dirty="0"/>
              <a:t> started having the nightmare, the real nightmare, not the stupid tree, the nightmare with the screaming and the falling, the nightmare he would never tell another living soul about. When </a:t>
            </a:r>
            <a:r>
              <a:rPr lang="en-GB" sz="9600" dirty="0" err="1"/>
              <a:t>Conor</a:t>
            </a:r>
            <a:r>
              <a:rPr lang="en-GB" sz="9600" dirty="0"/>
              <a:t> started having that nightmare, that’s when Harry noticed him, like a secret mark had been placed on him that only Harry could see.</a:t>
            </a:r>
          </a:p>
          <a:p>
            <a:pPr marL="0" indent="0">
              <a:buNone/>
            </a:pPr>
            <a:r>
              <a:rPr lang="en-GB" sz="9600" dirty="0"/>
              <a:t>A mark that drew Harry to him like iron to a magnet.</a:t>
            </a:r>
          </a:p>
          <a:p>
            <a:pPr marL="0" indent="0">
              <a:buNone/>
            </a:pPr>
            <a:r>
              <a:rPr lang="en-GB" sz="9600" dirty="0"/>
              <a:t>On the first day of the new school year, Harry had tripped </a:t>
            </a:r>
            <a:r>
              <a:rPr lang="en-GB" sz="9600" dirty="0" err="1"/>
              <a:t>Conor</a:t>
            </a:r>
            <a:r>
              <a:rPr lang="en-GB" sz="9600" dirty="0"/>
              <a:t> coming into the school grounds, sending him tumbling to the pavement.</a:t>
            </a:r>
          </a:p>
          <a:p>
            <a:pPr marL="0" indent="0">
              <a:buNone/>
            </a:pPr>
            <a:r>
              <a:rPr lang="en-GB" sz="9600" dirty="0"/>
              <a:t>And so it had begun.</a:t>
            </a:r>
          </a:p>
          <a:p>
            <a:pPr marL="0" indent="0">
              <a:buNone/>
            </a:pPr>
            <a:r>
              <a:rPr lang="en-GB" sz="9600" dirty="0"/>
              <a:t>And so it had continued.</a:t>
            </a:r>
          </a:p>
          <a:p>
            <a:pPr marL="0" indent="0">
              <a:buNone/>
            </a:pPr>
            <a:endParaRPr lang="en-GB" dirty="0"/>
          </a:p>
        </p:txBody>
      </p:sp>
    </p:spTree>
    <p:extLst>
      <p:ext uri="{BB962C8B-B14F-4D97-AF65-F5344CB8AC3E}">
        <p14:creationId xmlns:p14="http://schemas.microsoft.com/office/powerpoint/2010/main" val="21933065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0"/>
            <a:ext cx="12077700" cy="6769099"/>
          </a:xfrm>
        </p:spPr>
        <p:txBody>
          <a:bodyPr>
            <a:normAutofit fontScale="85000" lnSpcReduction="20000"/>
          </a:bodyPr>
          <a:lstStyle/>
          <a:p>
            <a:pPr marL="0" indent="0">
              <a:buNone/>
            </a:pPr>
            <a:r>
              <a:rPr lang="en-GB" dirty="0" err="1"/>
              <a:t>Conor</a:t>
            </a:r>
            <a:r>
              <a:rPr lang="en-GB" dirty="0"/>
              <a:t> kept his back turned as Anton and Sully laughed. He ran his tongue along the inside of his lip to see how bad the bite was. Not terrible. He’d live, if he could make it to Form without anything further happening.</a:t>
            </a:r>
          </a:p>
          <a:p>
            <a:pPr marL="0" indent="0">
              <a:buNone/>
            </a:pPr>
            <a:r>
              <a:rPr lang="en-GB" dirty="0"/>
              <a:t>But then something further happened.</a:t>
            </a:r>
          </a:p>
          <a:p>
            <a:pPr marL="0" indent="0">
              <a:buNone/>
            </a:pPr>
            <a:r>
              <a:rPr lang="en-GB" dirty="0"/>
              <a:t>“Leave him alone!” </a:t>
            </a:r>
            <a:r>
              <a:rPr lang="en-GB" dirty="0" err="1"/>
              <a:t>Conor</a:t>
            </a:r>
            <a:r>
              <a:rPr lang="en-GB" dirty="0"/>
              <a:t> heard, wincing at the sound.</a:t>
            </a:r>
          </a:p>
          <a:p>
            <a:pPr marL="0" indent="0">
              <a:buNone/>
            </a:pPr>
            <a:r>
              <a:rPr lang="en-GB" dirty="0"/>
              <a:t>He turned and saw Lily Andrews pushing her furious face into Harry’s, which only made Anton and Sully laugh even harder.</a:t>
            </a:r>
          </a:p>
          <a:p>
            <a:pPr marL="0" indent="0">
              <a:buNone/>
            </a:pPr>
            <a:r>
              <a:rPr lang="en-GB" dirty="0"/>
              <a:t>“Your poodle’s here to save you,” Anton said.</a:t>
            </a:r>
          </a:p>
          <a:p>
            <a:pPr marL="0" indent="0">
              <a:buNone/>
            </a:pPr>
            <a:r>
              <a:rPr lang="en-GB" dirty="0"/>
              <a:t>“I’m just making it a fair fight,” Lily huffed, her wiry curls bouncing around all poodle-like, no matter how tightly she’d tied them back.</a:t>
            </a:r>
          </a:p>
          <a:p>
            <a:pPr marL="0" indent="0">
              <a:buNone/>
            </a:pPr>
            <a:r>
              <a:rPr lang="en-GB" dirty="0"/>
              <a:t>“You’re bleeding, O’Malley,” Harry said, calmly ignoring Lily.</a:t>
            </a:r>
          </a:p>
          <a:p>
            <a:pPr marL="0" indent="0">
              <a:buNone/>
            </a:pPr>
            <a:r>
              <a:rPr lang="en-GB" dirty="0" err="1"/>
              <a:t>Conor</a:t>
            </a:r>
            <a:r>
              <a:rPr lang="en-GB" dirty="0"/>
              <a:t> put his hand up to his mouth too late to catch a bit of blood coming out of the corner.</a:t>
            </a:r>
          </a:p>
          <a:p>
            <a:pPr marL="0" indent="0">
              <a:buNone/>
            </a:pPr>
            <a:r>
              <a:rPr lang="en-GB" dirty="0"/>
              <a:t>“He’ll have to get his baldy mother to kiss it better for him!” Sully crowed.</a:t>
            </a:r>
          </a:p>
          <a:p>
            <a:pPr marL="0" indent="0">
              <a:buNone/>
            </a:pPr>
            <a:r>
              <a:rPr lang="en-GB" dirty="0" err="1"/>
              <a:t>Conor’s</a:t>
            </a:r>
            <a:r>
              <a:rPr lang="en-GB" dirty="0"/>
              <a:t> stomach contracted to a ball of fire, like a little sun burning him up from the inside, but before he could react, Lily did. With a cry of outrage, she pushed an astonished Sully into the shrubbery, toppling him all the way over.</a:t>
            </a:r>
          </a:p>
          <a:p>
            <a:pPr marL="0" indent="0">
              <a:buNone/>
            </a:pPr>
            <a:r>
              <a:rPr lang="en-GB" dirty="0"/>
              <a:t>“Lillian Andrews!” came the voice of doom from halfway across the yard.</a:t>
            </a:r>
          </a:p>
          <a:p>
            <a:pPr marL="0" indent="0">
              <a:buNone/>
            </a:pPr>
            <a:r>
              <a:rPr lang="en-GB" dirty="0"/>
              <a:t>They froze. Even Sully paused in the act of getting up. Miss Kwan, their Head of Year, was storming over to them, her scariest frown burnt into her face like a scar.</a:t>
            </a:r>
          </a:p>
          <a:p>
            <a:pPr marL="0" indent="0">
              <a:buNone/>
            </a:pPr>
            <a:endParaRPr lang="en-GB" dirty="0"/>
          </a:p>
        </p:txBody>
      </p:sp>
    </p:spTree>
    <p:extLst>
      <p:ext uri="{BB962C8B-B14F-4D97-AF65-F5344CB8AC3E}">
        <p14:creationId xmlns:p14="http://schemas.microsoft.com/office/powerpoint/2010/main" val="22647360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9400" y="88900"/>
            <a:ext cx="11684000" cy="6603999"/>
          </a:xfrm>
        </p:spPr>
        <p:txBody>
          <a:bodyPr>
            <a:normAutofit fontScale="77500" lnSpcReduction="20000"/>
          </a:bodyPr>
          <a:lstStyle/>
          <a:p>
            <a:pPr marL="0" indent="0">
              <a:buNone/>
            </a:pPr>
            <a:r>
              <a:rPr lang="en-GB" dirty="0"/>
              <a:t>“They started it, Miss,” Lily said, already defending herself.</a:t>
            </a:r>
          </a:p>
          <a:p>
            <a:pPr marL="0" indent="0">
              <a:buNone/>
            </a:pPr>
            <a:r>
              <a:rPr lang="en-GB" dirty="0"/>
              <a:t>“I don’t want to hear it,” Miss Kwan said. “Are you all right, Sullivan?”</a:t>
            </a:r>
          </a:p>
          <a:p>
            <a:pPr marL="0" indent="0">
              <a:buNone/>
            </a:pPr>
            <a:r>
              <a:rPr lang="en-GB" dirty="0"/>
              <a:t>Sully shot a quick glance at Lily, then got a pained look across his face. “I don’t know, Miss,” he said. “I might need to go home.”</a:t>
            </a:r>
          </a:p>
          <a:p>
            <a:pPr marL="0" indent="0">
              <a:buNone/>
            </a:pPr>
            <a:r>
              <a:rPr lang="en-GB" dirty="0"/>
              <a:t>“Don’t milk it,” Miss Kwan said. “To my office, Lillian.”</a:t>
            </a:r>
          </a:p>
          <a:p>
            <a:pPr marL="0" indent="0">
              <a:buNone/>
            </a:pPr>
            <a:r>
              <a:rPr lang="en-GB" dirty="0"/>
              <a:t>“But Miss, they were–”</a:t>
            </a:r>
          </a:p>
          <a:p>
            <a:pPr marL="0" indent="0">
              <a:buNone/>
            </a:pPr>
            <a:r>
              <a:rPr lang="en-GB" dirty="0"/>
              <a:t>“Now, Lillian.”</a:t>
            </a:r>
          </a:p>
          <a:p>
            <a:pPr marL="0" indent="0">
              <a:buNone/>
            </a:pPr>
            <a:r>
              <a:rPr lang="en-GB" dirty="0"/>
              <a:t>“They were making fun of </a:t>
            </a:r>
            <a:r>
              <a:rPr lang="en-GB" dirty="0" err="1"/>
              <a:t>Conor’s</a:t>
            </a:r>
            <a:r>
              <a:rPr lang="en-GB" dirty="0"/>
              <a:t> mother!”</a:t>
            </a:r>
          </a:p>
          <a:p>
            <a:pPr marL="0" indent="0">
              <a:buNone/>
            </a:pPr>
            <a:r>
              <a:rPr lang="en-GB" dirty="0"/>
              <a:t>This made everyone freeze again, and the burning sun in </a:t>
            </a:r>
            <a:r>
              <a:rPr lang="en-GB" dirty="0" err="1"/>
              <a:t>Conor’s</a:t>
            </a:r>
            <a:r>
              <a:rPr lang="en-GB" dirty="0"/>
              <a:t> stomach grew hotter, ready to eat him alive.</a:t>
            </a:r>
          </a:p>
          <a:p>
            <a:pPr marL="0" indent="0">
              <a:buNone/>
            </a:pPr>
            <a:r>
              <a:rPr lang="en-GB" dirty="0"/>
              <a:t>(–and in his mind, he felt a flash of the nightmare, of the howling wind, of the burning blackness–)</a:t>
            </a:r>
          </a:p>
          <a:p>
            <a:pPr marL="0" indent="0">
              <a:buNone/>
            </a:pPr>
            <a:r>
              <a:rPr lang="en-GB" dirty="0"/>
              <a:t>He pushed it away.</a:t>
            </a:r>
          </a:p>
          <a:p>
            <a:pPr marL="0" indent="0">
              <a:buNone/>
            </a:pPr>
            <a:r>
              <a:rPr lang="en-GB" dirty="0"/>
              <a:t>“Is this true, </a:t>
            </a:r>
            <a:r>
              <a:rPr lang="en-GB" dirty="0" err="1"/>
              <a:t>Conor</a:t>
            </a:r>
            <a:r>
              <a:rPr lang="en-GB" dirty="0"/>
              <a:t>?” Miss Kwan asked, her face as serious as a sermon.</a:t>
            </a:r>
          </a:p>
          <a:p>
            <a:pPr marL="0" indent="0">
              <a:buNone/>
            </a:pPr>
            <a:r>
              <a:rPr lang="en-GB" dirty="0"/>
              <a:t>The blood on </a:t>
            </a:r>
            <a:r>
              <a:rPr lang="en-GB" dirty="0" err="1"/>
              <a:t>Conor’s</a:t>
            </a:r>
            <a:r>
              <a:rPr lang="en-GB" dirty="0"/>
              <a:t> tongue made him want to throw up. He looked over to Harry and his cronies. Anton and Sully seemed worried, but Harry just stared back at him, unruffled and calm, like he was genuinely curious as to what </a:t>
            </a:r>
            <a:r>
              <a:rPr lang="en-GB" dirty="0" err="1"/>
              <a:t>Conor</a:t>
            </a:r>
            <a:r>
              <a:rPr lang="en-GB" dirty="0"/>
              <a:t> might say. </a:t>
            </a:r>
          </a:p>
          <a:p>
            <a:pPr marL="0" indent="0">
              <a:buNone/>
            </a:pPr>
            <a:r>
              <a:rPr lang="en-GB" dirty="0"/>
              <a:t>“No, Miss, it’s not true,” </a:t>
            </a:r>
            <a:r>
              <a:rPr lang="en-GB" dirty="0" err="1"/>
              <a:t>Conor</a:t>
            </a:r>
            <a:r>
              <a:rPr lang="en-GB" dirty="0"/>
              <a:t> said, swallowing the blood. “I just fell. They were helping me up.”</a:t>
            </a:r>
          </a:p>
          <a:p>
            <a:pPr marL="0" indent="0">
              <a:buNone/>
            </a:pPr>
            <a:r>
              <a:rPr lang="en-GB" dirty="0"/>
              <a:t>Lily’s face turned instantly into hurt surprise. Her mouth dropped open, but she made no sound.</a:t>
            </a:r>
          </a:p>
          <a:p>
            <a:pPr marL="0" indent="0">
              <a:buNone/>
            </a:pPr>
            <a:r>
              <a:rPr lang="en-GB" dirty="0"/>
              <a:t>“Get to your Forms,” Miss Kwan said. “Except for you, Lillian.”</a:t>
            </a:r>
          </a:p>
          <a:p>
            <a:pPr marL="0" indent="0">
              <a:buNone/>
            </a:pPr>
            <a:endParaRPr lang="en-GB" dirty="0"/>
          </a:p>
        </p:txBody>
      </p:sp>
    </p:spTree>
    <p:extLst>
      <p:ext uri="{BB962C8B-B14F-4D97-AF65-F5344CB8AC3E}">
        <p14:creationId xmlns:p14="http://schemas.microsoft.com/office/powerpoint/2010/main" val="29059613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8743"/>
            <a:ext cx="12192000" cy="1325563"/>
          </a:xfrm>
        </p:spPr>
        <p:txBody>
          <a:bodyPr>
            <a:normAutofit/>
          </a:bodyPr>
          <a:lstStyle/>
          <a:p>
            <a:r>
              <a:rPr lang="en-GB" dirty="0" smtClean="0"/>
              <a:t>Tell your partner: What are the meanings of these words? Can you use them into another sentence?</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p>
          <a:p>
            <a:pPr marL="0" indent="0">
              <a:buNone/>
            </a:pPr>
            <a:endParaRPr lang="en-GB" dirty="0" smtClean="0"/>
          </a:p>
          <a:p>
            <a:pPr marL="0" indent="0">
              <a:buNone/>
            </a:pPr>
            <a:endParaRPr lang="en-GB" dirty="0" smtClean="0"/>
          </a:p>
          <a:p>
            <a:pPr marL="0" indent="0">
              <a:buNone/>
            </a:pPr>
            <a:endParaRPr lang="en-GB" dirty="0" smtClean="0"/>
          </a:p>
          <a:p>
            <a:pPr marL="0" indent="0">
              <a:buNone/>
            </a:pPr>
            <a:endParaRPr lang="en-GB" dirty="0" smtClean="0"/>
          </a:p>
        </p:txBody>
      </p:sp>
      <p:graphicFrame>
        <p:nvGraphicFramePr>
          <p:cNvPr id="5" name="Table 4"/>
          <p:cNvGraphicFramePr>
            <a:graphicFrameLocks noGrp="1"/>
          </p:cNvGraphicFramePr>
          <p:nvPr>
            <p:extLst>
              <p:ext uri="{D42A27DB-BD31-4B8C-83A1-F6EECF244321}">
                <p14:modId xmlns:p14="http://schemas.microsoft.com/office/powerpoint/2010/main" val="604454906"/>
              </p:ext>
            </p:extLst>
          </p:nvPr>
        </p:nvGraphicFramePr>
        <p:xfrm>
          <a:off x="424423" y="1433773"/>
          <a:ext cx="11049823" cy="5251102"/>
        </p:xfrm>
        <a:graphic>
          <a:graphicData uri="http://schemas.openxmlformats.org/drawingml/2006/table">
            <a:tbl>
              <a:tblPr firstRow="1" bandRow="1">
                <a:tableStyleId>{5C22544A-7EE6-4342-B048-85BDC9FD1C3A}</a:tableStyleId>
              </a:tblPr>
              <a:tblGrid>
                <a:gridCol w="1542298">
                  <a:extLst>
                    <a:ext uri="{9D8B030D-6E8A-4147-A177-3AD203B41FA5}">
                      <a16:colId xmlns:a16="http://schemas.microsoft.com/office/drawing/2014/main" val="1691256891"/>
                    </a:ext>
                  </a:extLst>
                </a:gridCol>
                <a:gridCol w="4356941">
                  <a:extLst>
                    <a:ext uri="{9D8B030D-6E8A-4147-A177-3AD203B41FA5}">
                      <a16:colId xmlns:a16="http://schemas.microsoft.com/office/drawing/2014/main" val="3926991362"/>
                    </a:ext>
                  </a:extLst>
                </a:gridCol>
                <a:gridCol w="2154177">
                  <a:extLst>
                    <a:ext uri="{9D8B030D-6E8A-4147-A177-3AD203B41FA5}">
                      <a16:colId xmlns:a16="http://schemas.microsoft.com/office/drawing/2014/main" val="1648376892"/>
                    </a:ext>
                  </a:extLst>
                </a:gridCol>
                <a:gridCol w="2996407">
                  <a:extLst>
                    <a:ext uri="{9D8B030D-6E8A-4147-A177-3AD203B41FA5}">
                      <a16:colId xmlns:a16="http://schemas.microsoft.com/office/drawing/2014/main" val="3678050570"/>
                    </a:ext>
                  </a:extLst>
                </a:gridCol>
              </a:tblGrid>
              <a:tr h="375789">
                <a:tc>
                  <a:txBody>
                    <a:bodyPr/>
                    <a:lstStyle/>
                    <a:p>
                      <a:pPr algn="ctr"/>
                      <a:r>
                        <a:rPr lang="en-GB" sz="1600" dirty="0" smtClean="0"/>
                        <a:t>Word</a:t>
                      </a:r>
                      <a:endParaRPr lang="en-GB" sz="1600" dirty="0"/>
                    </a:p>
                  </a:txBody>
                  <a:tcPr/>
                </a:tc>
                <a:tc>
                  <a:txBody>
                    <a:bodyPr/>
                    <a:lstStyle/>
                    <a:p>
                      <a:pPr algn="ctr"/>
                      <a:r>
                        <a:rPr lang="en-GB" sz="1600" dirty="0" smtClean="0"/>
                        <a:t> In the</a:t>
                      </a:r>
                      <a:r>
                        <a:rPr lang="en-GB" sz="1600" baseline="0" dirty="0" smtClean="0"/>
                        <a:t> text</a:t>
                      </a:r>
                      <a:endParaRPr lang="en-GB" sz="16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t>This</a:t>
                      </a:r>
                      <a:r>
                        <a:rPr lang="en-GB" sz="1600" baseline="0" dirty="0" smtClean="0"/>
                        <a:t> word means…</a:t>
                      </a:r>
                      <a:endParaRPr lang="en-GB" sz="1600" dirty="0" smtClean="0"/>
                    </a:p>
                    <a:p>
                      <a:pPr algn="ctr"/>
                      <a:endParaRPr lang="en-GB" sz="1600" dirty="0"/>
                    </a:p>
                  </a:txBody>
                  <a:tcPr/>
                </a:tc>
                <a:tc>
                  <a:txBody>
                    <a:bodyPr/>
                    <a:lstStyle/>
                    <a:p>
                      <a:pPr algn="ctr"/>
                      <a:r>
                        <a:rPr lang="en-GB" sz="1600" dirty="0" smtClean="0"/>
                        <a:t>My</a:t>
                      </a:r>
                      <a:r>
                        <a:rPr lang="en-GB" sz="1600" baseline="0" dirty="0" smtClean="0"/>
                        <a:t> own sentence…</a:t>
                      </a:r>
                      <a:endParaRPr lang="en-GB" sz="1600" dirty="0"/>
                    </a:p>
                  </a:txBody>
                  <a:tcPr/>
                </a:tc>
                <a:extLst>
                  <a:ext uri="{0D108BD9-81ED-4DB2-BD59-A6C34878D82A}">
                    <a16:rowId xmlns:a16="http://schemas.microsoft.com/office/drawing/2014/main" val="3150444902"/>
                  </a:ext>
                </a:extLst>
              </a:tr>
              <a:tr h="6486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t>Teetering  </a:t>
                      </a:r>
                    </a:p>
                    <a:p>
                      <a:endParaRPr lang="en-GB" sz="1600" dirty="0"/>
                    </a:p>
                  </a:txBody>
                  <a:tcPr/>
                </a:tc>
                <a:tc>
                  <a:txBody>
                    <a:bodyPr/>
                    <a:lstStyle/>
                    <a:p>
                      <a:r>
                        <a:rPr lang="en-GB" sz="1600" dirty="0" smtClean="0"/>
                        <a:t>“Okay, sweetheart,” she said, teetering over to kiss him on the forehead. </a:t>
                      </a:r>
                      <a:endParaRPr lang="en-GB" sz="1600" dirty="0"/>
                    </a:p>
                  </a:txBody>
                  <a:tcPr/>
                </a:tc>
                <a:tc>
                  <a:txBody>
                    <a:bodyPr/>
                    <a:lstStyle/>
                    <a:p>
                      <a:endParaRPr lang="en-GB" sz="1600" dirty="0"/>
                    </a:p>
                  </a:txBody>
                  <a:tcPr/>
                </a:tc>
                <a:tc>
                  <a:txBody>
                    <a:bodyPr/>
                    <a:lstStyle/>
                    <a:p>
                      <a:endParaRPr lang="en-GB" sz="1600" dirty="0"/>
                    </a:p>
                  </a:txBody>
                  <a:tcPr/>
                </a:tc>
                <a:extLst>
                  <a:ext uri="{0D108BD9-81ED-4DB2-BD59-A6C34878D82A}">
                    <a16:rowId xmlns:a16="http://schemas.microsoft.com/office/drawing/2014/main" val="3751412053"/>
                  </a:ext>
                </a:extLst>
              </a:tr>
              <a:tr h="6486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t>Amused</a:t>
                      </a:r>
                    </a:p>
                    <a:p>
                      <a:endParaRPr lang="en-GB" sz="1600" dirty="0"/>
                    </a:p>
                  </a:txBody>
                  <a:tcPr/>
                </a:tc>
                <a:tc>
                  <a:txBody>
                    <a:bodyPr/>
                    <a:lstStyle/>
                    <a:p>
                      <a:r>
                        <a:rPr lang="en-GB" sz="1600" dirty="0" smtClean="0"/>
                        <a:t>He could probably even guess what Harry would say next in that calm, amused voice of his that seemed to mimic every adult you never wanted to meet.</a:t>
                      </a:r>
                      <a:endParaRPr lang="en-GB" sz="1600" dirty="0"/>
                    </a:p>
                  </a:txBody>
                  <a:tcPr/>
                </a:tc>
                <a:tc>
                  <a:txBody>
                    <a:bodyPr/>
                    <a:lstStyle/>
                    <a:p>
                      <a:endParaRPr lang="en-GB" sz="1600" dirty="0"/>
                    </a:p>
                  </a:txBody>
                  <a:tcPr/>
                </a:tc>
                <a:tc>
                  <a:txBody>
                    <a:bodyPr/>
                    <a:lstStyle/>
                    <a:p>
                      <a:endParaRPr lang="en-GB" sz="1600" dirty="0"/>
                    </a:p>
                  </a:txBody>
                  <a:tcPr/>
                </a:tc>
                <a:extLst>
                  <a:ext uri="{0D108BD9-81ED-4DB2-BD59-A6C34878D82A}">
                    <a16:rowId xmlns:a16="http://schemas.microsoft.com/office/drawing/2014/main" val="1518227686"/>
                  </a:ext>
                </a:extLst>
              </a:tr>
              <a:tr h="6486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t>Mimic </a:t>
                      </a:r>
                    </a:p>
                    <a:p>
                      <a:endParaRPr lang="en-GB" sz="1600" dirty="0"/>
                    </a:p>
                  </a:txBody>
                  <a:tcPr/>
                </a:tc>
                <a:tc>
                  <a:txBody>
                    <a:bodyPr/>
                    <a:lstStyle/>
                    <a:p>
                      <a:r>
                        <a:rPr lang="en-GB" sz="1600" dirty="0" smtClean="0"/>
                        <a:t>He could probably even guess what Harry would say next in that calm, amused voice of his that seemed to mimic every adult you never wanted to meet.</a:t>
                      </a:r>
                      <a:endParaRPr lang="en-GB" sz="1600" dirty="0"/>
                    </a:p>
                  </a:txBody>
                  <a:tcPr/>
                </a:tc>
                <a:tc>
                  <a:txBody>
                    <a:bodyPr/>
                    <a:lstStyle/>
                    <a:p>
                      <a:endParaRPr lang="en-GB" sz="1600" dirty="0"/>
                    </a:p>
                  </a:txBody>
                  <a:tcPr/>
                </a:tc>
                <a:tc>
                  <a:txBody>
                    <a:bodyPr/>
                    <a:lstStyle/>
                    <a:p>
                      <a:endParaRPr lang="en-GB" sz="1600" dirty="0"/>
                    </a:p>
                  </a:txBody>
                  <a:tcPr/>
                </a:tc>
                <a:extLst>
                  <a:ext uri="{0D108BD9-81ED-4DB2-BD59-A6C34878D82A}">
                    <a16:rowId xmlns:a16="http://schemas.microsoft.com/office/drawing/2014/main" val="3897170296"/>
                  </a:ext>
                </a:extLst>
              </a:tr>
              <a:tr h="6486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t>Astonished</a:t>
                      </a:r>
                    </a:p>
                    <a:p>
                      <a:endParaRPr lang="en-GB"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t>she pushed an astonished Sully into the shrubbery, toppling him all the way over.</a:t>
                      </a:r>
                    </a:p>
                    <a:p>
                      <a:endParaRPr lang="en-GB" sz="1600" dirty="0"/>
                    </a:p>
                  </a:txBody>
                  <a:tcPr/>
                </a:tc>
                <a:tc>
                  <a:txBody>
                    <a:bodyPr/>
                    <a:lstStyle/>
                    <a:p>
                      <a:endParaRPr lang="en-GB" sz="1600" dirty="0"/>
                    </a:p>
                  </a:txBody>
                  <a:tcPr/>
                </a:tc>
                <a:tc>
                  <a:txBody>
                    <a:bodyPr/>
                    <a:lstStyle/>
                    <a:p>
                      <a:endParaRPr lang="en-GB" sz="1600" dirty="0"/>
                    </a:p>
                  </a:txBody>
                  <a:tcPr/>
                </a:tc>
                <a:extLst>
                  <a:ext uri="{0D108BD9-81ED-4DB2-BD59-A6C34878D82A}">
                    <a16:rowId xmlns:a16="http://schemas.microsoft.com/office/drawing/2014/main" val="2379211680"/>
                  </a:ext>
                </a:extLst>
              </a:tr>
              <a:tr h="6486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t>Unruffled</a:t>
                      </a:r>
                    </a:p>
                    <a:p>
                      <a:endParaRPr lang="en-GB"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t>but Harry just stared back at him, unruffled and calm, like he was genuinely curious as to what Conor might say. </a:t>
                      </a:r>
                    </a:p>
                    <a:p>
                      <a:endParaRPr lang="en-GB" sz="1600" dirty="0"/>
                    </a:p>
                  </a:txBody>
                  <a:tcPr/>
                </a:tc>
                <a:tc>
                  <a:txBody>
                    <a:bodyPr/>
                    <a:lstStyle/>
                    <a:p>
                      <a:endParaRPr lang="en-GB" sz="1600" dirty="0"/>
                    </a:p>
                  </a:txBody>
                  <a:tcPr/>
                </a:tc>
                <a:tc>
                  <a:txBody>
                    <a:bodyPr/>
                    <a:lstStyle/>
                    <a:p>
                      <a:endParaRPr lang="en-GB" sz="1600" dirty="0"/>
                    </a:p>
                  </a:txBody>
                  <a:tcPr/>
                </a:tc>
                <a:extLst>
                  <a:ext uri="{0D108BD9-81ED-4DB2-BD59-A6C34878D82A}">
                    <a16:rowId xmlns:a16="http://schemas.microsoft.com/office/drawing/2014/main" val="1641490103"/>
                  </a:ext>
                </a:extLst>
              </a:tr>
            </a:tbl>
          </a:graphicData>
        </a:graphic>
      </p:graphicFrame>
    </p:spTree>
    <p:extLst>
      <p:ext uri="{BB962C8B-B14F-4D97-AF65-F5344CB8AC3E}">
        <p14:creationId xmlns:p14="http://schemas.microsoft.com/office/powerpoint/2010/main" val="27706582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12903" t="23809" r="12097" b="4031"/>
          <a:stretch/>
        </p:blipFill>
        <p:spPr>
          <a:xfrm>
            <a:off x="996131" y="403123"/>
            <a:ext cx="9167352" cy="6339519"/>
          </a:xfrm>
          <a:prstGeom prst="rect">
            <a:avLst/>
          </a:prstGeom>
        </p:spPr>
      </p:pic>
    </p:spTree>
    <p:extLst>
      <p:ext uri="{BB962C8B-B14F-4D97-AF65-F5344CB8AC3E}">
        <p14:creationId xmlns:p14="http://schemas.microsoft.com/office/powerpoint/2010/main" val="37402804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2747" y="378003"/>
            <a:ext cx="10515600" cy="1325563"/>
          </a:xfrm>
        </p:spPr>
        <p:txBody>
          <a:bodyPr>
            <a:normAutofit fontScale="90000"/>
          </a:bodyPr>
          <a:lstStyle/>
          <a:p>
            <a:r>
              <a:rPr lang="en-GB" dirty="0" smtClean="0"/>
              <a:t/>
            </a:r>
            <a:br>
              <a:rPr lang="en-GB" dirty="0" smtClean="0"/>
            </a:br>
            <a:r>
              <a:rPr lang="en-GB" dirty="0"/>
              <a:t/>
            </a:r>
            <a:br>
              <a:rPr lang="en-GB" dirty="0"/>
            </a:br>
            <a:r>
              <a:rPr lang="en-GB" b="1" dirty="0" smtClean="0"/>
              <a:t>Main task: Match </a:t>
            </a:r>
            <a:r>
              <a:rPr lang="en-GB" b="1" dirty="0"/>
              <a:t>the word from the text with their definitions.</a:t>
            </a:r>
            <a:r>
              <a:rPr lang="en-GB" dirty="0"/>
              <a:t/>
            </a:r>
            <a:br>
              <a:rPr lang="en-GB" dirty="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23950331"/>
              </p:ext>
            </p:extLst>
          </p:nvPr>
        </p:nvGraphicFramePr>
        <p:xfrm>
          <a:off x="838200" y="1825622"/>
          <a:ext cx="10515600" cy="4991199"/>
        </p:xfrm>
        <a:graphic>
          <a:graphicData uri="http://schemas.openxmlformats.org/drawingml/2006/table">
            <a:tbl>
              <a:tblPr firstRow="1" bandRow="1">
                <a:tableStyleId>{93296810-A885-4BE3-A3E7-6D5BEEA58F35}</a:tableStyleId>
              </a:tblPr>
              <a:tblGrid>
                <a:gridCol w="3916680">
                  <a:extLst>
                    <a:ext uri="{9D8B030D-6E8A-4147-A177-3AD203B41FA5}">
                      <a16:colId xmlns:a16="http://schemas.microsoft.com/office/drawing/2014/main" val="20000"/>
                    </a:ext>
                  </a:extLst>
                </a:gridCol>
                <a:gridCol w="6598920">
                  <a:extLst>
                    <a:ext uri="{9D8B030D-6E8A-4147-A177-3AD203B41FA5}">
                      <a16:colId xmlns:a16="http://schemas.microsoft.com/office/drawing/2014/main" val="20001"/>
                    </a:ext>
                  </a:extLst>
                </a:gridCol>
              </a:tblGrid>
              <a:tr h="457518">
                <a:tc>
                  <a:txBody>
                    <a:bodyPr/>
                    <a:lstStyle/>
                    <a:p>
                      <a:r>
                        <a:rPr lang="en-GB" dirty="0"/>
                        <a:t>Word </a:t>
                      </a:r>
                    </a:p>
                  </a:txBody>
                  <a:tcPr/>
                </a:tc>
                <a:tc>
                  <a:txBody>
                    <a:bodyPr/>
                    <a:lstStyle/>
                    <a:p>
                      <a:r>
                        <a:rPr lang="en-GB" sz="2000" dirty="0" smtClean="0"/>
                        <a:t>Definition </a:t>
                      </a:r>
                      <a:endParaRPr lang="en-GB" sz="2000" dirty="0"/>
                    </a:p>
                  </a:txBody>
                  <a:tcPr/>
                </a:tc>
                <a:extLst>
                  <a:ext uri="{0D108BD9-81ED-4DB2-BD59-A6C34878D82A}">
                    <a16:rowId xmlns:a16="http://schemas.microsoft.com/office/drawing/2014/main" val="10000"/>
                  </a:ext>
                </a:extLst>
              </a:tr>
              <a:tr h="1161391">
                <a:tc>
                  <a:txBody>
                    <a:bodyPr/>
                    <a:lstStyle/>
                    <a:p>
                      <a:r>
                        <a:rPr lang="en-GB" sz="3600" dirty="0"/>
                        <a:t>Eyeing</a:t>
                      </a:r>
                    </a:p>
                  </a:txBody>
                  <a:tcPr/>
                </a:tc>
                <a:tc>
                  <a:txBody>
                    <a:bodyPr/>
                    <a:lstStyle/>
                    <a:p>
                      <a:r>
                        <a:rPr lang="en-GB" sz="2800" dirty="0"/>
                        <a:t>A long talk in which someone advises other people how they should behave in order to be better people.</a:t>
                      </a:r>
                    </a:p>
                  </a:txBody>
                  <a:tcPr/>
                </a:tc>
                <a:extLst>
                  <a:ext uri="{0D108BD9-81ED-4DB2-BD59-A6C34878D82A}">
                    <a16:rowId xmlns:a16="http://schemas.microsoft.com/office/drawing/2014/main" val="10001"/>
                  </a:ext>
                </a:extLst>
              </a:tr>
              <a:tr h="739067">
                <a:tc>
                  <a:txBody>
                    <a:bodyPr/>
                    <a:lstStyle/>
                    <a:p>
                      <a:r>
                        <a:rPr lang="en-GB" sz="3600" dirty="0"/>
                        <a:t>Teetering</a:t>
                      </a:r>
                    </a:p>
                  </a:txBody>
                  <a:tcPr/>
                </a:tc>
                <a:tc>
                  <a:txBody>
                    <a:bodyPr/>
                    <a:lstStyle/>
                    <a:p>
                      <a:r>
                        <a:rPr lang="en-GB" sz="2800" dirty="0"/>
                        <a:t>To draw back or tense the body.</a:t>
                      </a:r>
                    </a:p>
                  </a:txBody>
                  <a:tcPr/>
                </a:tc>
                <a:extLst>
                  <a:ext uri="{0D108BD9-81ED-4DB2-BD59-A6C34878D82A}">
                    <a16:rowId xmlns:a16="http://schemas.microsoft.com/office/drawing/2014/main" val="10002"/>
                  </a:ext>
                </a:extLst>
              </a:tr>
              <a:tr h="739067">
                <a:tc>
                  <a:txBody>
                    <a:bodyPr/>
                    <a:lstStyle/>
                    <a:p>
                      <a:r>
                        <a:rPr lang="en-GB" sz="3600" dirty="0"/>
                        <a:t>Wincing</a:t>
                      </a:r>
                    </a:p>
                  </a:txBody>
                  <a:tcPr/>
                </a:tc>
                <a:tc>
                  <a:txBody>
                    <a:bodyPr/>
                    <a:lstStyle/>
                    <a:p>
                      <a:r>
                        <a:rPr lang="en-GB" sz="2800" dirty="0"/>
                        <a:t>Imitate someone’s  actions or words, in order to entertain or ridicule</a:t>
                      </a:r>
                    </a:p>
                  </a:txBody>
                  <a:tcPr/>
                </a:tc>
                <a:extLst>
                  <a:ext uri="{0D108BD9-81ED-4DB2-BD59-A6C34878D82A}">
                    <a16:rowId xmlns:a16="http://schemas.microsoft.com/office/drawing/2014/main" val="10003"/>
                  </a:ext>
                </a:extLst>
              </a:tr>
              <a:tr h="739067">
                <a:tc>
                  <a:txBody>
                    <a:bodyPr/>
                    <a:lstStyle/>
                    <a:p>
                      <a:r>
                        <a:rPr lang="en-GB" sz="3600" dirty="0"/>
                        <a:t>Mimic</a:t>
                      </a:r>
                    </a:p>
                  </a:txBody>
                  <a:tcPr/>
                </a:tc>
                <a:tc>
                  <a:txBody>
                    <a:bodyPr/>
                    <a:lstStyle/>
                    <a:p>
                      <a:r>
                        <a:rPr lang="en-GB" sz="2800" dirty="0"/>
                        <a:t>Walk unsteadily</a:t>
                      </a:r>
                    </a:p>
                  </a:txBody>
                  <a:tcPr/>
                </a:tc>
                <a:extLst>
                  <a:ext uri="{0D108BD9-81ED-4DB2-BD59-A6C34878D82A}">
                    <a16:rowId xmlns:a16="http://schemas.microsoft.com/office/drawing/2014/main" val="10004"/>
                  </a:ext>
                </a:extLst>
              </a:tr>
              <a:tr h="739067">
                <a:tc>
                  <a:txBody>
                    <a:bodyPr/>
                    <a:lstStyle/>
                    <a:p>
                      <a:r>
                        <a:rPr lang="en-GB" sz="3600" dirty="0"/>
                        <a:t>Sermon</a:t>
                      </a:r>
                    </a:p>
                  </a:txBody>
                  <a:tcPr/>
                </a:tc>
                <a:tc>
                  <a:txBody>
                    <a:bodyPr/>
                    <a:lstStyle/>
                    <a:p>
                      <a:r>
                        <a:rPr lang="en-GB" sz="2800" dirty="0"/>
                        <a:t>Look at closely or with interest.</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303523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Self Marking</a:t>
            </a:r>
            <a:r>
              <a:rPr lang="en-GB" dirty="0"/>
              <a:t/>
            </a:r>
            <a:br>
              <a:rPr lang="en-GB" dirty="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2208423"/>
              </p:ext>
            </p:extLst>
          </p:nvPr>
        </p:nvGraphicFramePr>
        <p:xfrm>
          <a:off x="838200" y="1825622"/>
          <a:ext cx="10515600" cy="4659070"/>
        </p:xfrm>
        <a:graphic>
          <a:graphicData uri="http://schemas.openxmlformats.org/drawingml/2006/table">
            <a:tbl>
              <a:tblPr firstRow="1" bandRow="1">
                <a:tableStyleId>{93296810-A885-4BE3-A3E7-6D5BEEA58F35}</a:tableStyleId>
              </a:tblPr>
              <a:tblGrid>
                <a:gridCol w="3916680">
                  <a:extLst>
                    <a:ext uri="{9D8B030D-6E8A-4147-A177-3AD203B41FA5}">
                      <a16:colId xmlns:a16="http://schemas.microsoft.com/office/drawing/2014/main" val="20000"/>
                    </a:ext>
                  </a:extLst>
                </a:gridCol>
                <a:gridCol w="6598920">
                  <a:extLst>
                    <a:ext uri="{9D8B030D-6E8A-4147-A177-3AD203B41FA5}">
                      <a16:colId xmlns:a16="http://schemas.microsoft.com/office/drawing/2014/main" val="20001"/>
                    </a:ext>
                  </a:extLst>
                </a:gridCol>
              </a:tblGrid>
              <a:tr h="457518">
                <a:tc>
                  <a:txBody>
                    <a:bodyPr/>
                    <a:lstStyle/>
                    <a:p>
                      <a:r>
                        <a:rPr lang="en-GB" dirty="0"/>
                        <a:t>Word </a:t>
                      </a:r>
                    </a:p>
                  </a:txBody>
                  <a:tcPr/>
                </a:tc>
                <a:tc>
                  <a:txBody>
                    <a:bodyPr/>
                    <a:lstStyle/>
                    <a:p>
                      <a:r>
                        <a:rPr lang="en-GB" sz="2000" dirty="0" err="1"/>
                        <a:t>Defintion</a:t>
                      </a:r>
                      <a:r>
                        <a:rPr lang="en-GB" sz="2000" dirty="0"/>
                        <a:t> </a:t>
                      </a:r>
                    </a:p>
                  </a:txBody>
                  <a:tcPr/>
                </a:tc>
                <a:extLst>
                  <a:ext uri="{0D108BD9-81ED-4DB2-BD59-A6C34878D82A}">
                    <a16:rowId xmlns:a16="http://schemas.microsoft.com/office/drawing/2014/main" val="10000"/>
                  </a:ext>
                </a:extLst>
              </a:tr>
              <a:tr h="1161391">
                <a:tc>
                  <a:txBody>
                    <a:bodyPr/>
                    <a:lstStyle/>
                    <a:p>
                      <a:r>
                        <a:rPr lang="en-GB" sz="3600" dirty="0"/>
                        <a:t>Eyeing</a:t>
                      </a:r>
                    </a:p>
                  </a:txBody>
                  <a:tcPr/>
                </a:tc>
                <a:tc>
                  <a:txBody>
                    <a:bodyPr/>
                    <a:lstStyle/>
                    <a:p>
                      <a:r>
                        <a:rPr lang="en-GB" sz="2000" dirty="0"/>
                        <a:t>A long talk in which someone advises other people how they should behave in order to be better people.</a:t>
                      </a:r>
                    </a:p>
                  </a:txBody>
                  <a:tcPr/>
                </a:tc>
                <a:extLst>
                  <a:ext uri="{0D108BD9-81ED-4DB2-BD59-A6C34878D82A}">
                    <a16:rowId xmlns:a16="http://schemas.microsoft.com/office/drawing/2014/main" val="10001"/>
                  </a:ext>
                </a:extLst>
              </a:tr>
              <a:tr h="739067">
                <a:tc>
                  <a:txBody>
                    <a:bodyPr/>
                    <a:lstStyle/>
                    <a:p>
                      <a:r>
                        <a:rPr lang="en-GB" sz="3600" dirty="0"/>
                        <a:t>Teetering</a:t>
                      </a:r>
                    </a:p>
                  </a:txBody>
                  <a:tcPr/>
                </a:tc>
                <a:tc>
                  <a:txBody>
                    <a:bodyPr/>
                    <a:lstStyle/>
                    <a:p>
                      <a:r>
                        <a:rPr lang="en-GB" sz="2800" dirty="0"/>
                        <a:t>To draw back or tense the body.</a:t>
                      </a:r>
                    </a:p>
                  </a:txBody>
                  <a:tcPr/>
                </a:tc>
                <a:extLst>
                  <a:ext uri="{0D108BD9-81ED-4DB2-BD59-A6C34878D82A}">
                    <a16:rowId xmlns:a16="http://schemas.microsoft.com/office/drawing/2014/main" val="10002"/>
                  </a:ext>
                </a:extLst>
              </a:tr>
              <a:tr h="739067">
                <a:tc>
                  <a:txBody>
                    <a:bodyPr/>
                    <a:lstStyle/>
                    <a:p>
                      <a:r>
                        <a:rPr lang="en-GB" sz="3600" dirty="0"/>
                        <a:t>Wincing</a:t>
                      </a:r>
                    </a:p>
                  </a:txBody>
                  <a:tcPr/>
                </a:tc>
                <a:tc>
                  <a:txBody>
                    <a:bodyPr/>
                    <a:lstStyle/>
                    <a:p>
                      <a:r>
                        <a:rPr lang="en-GB" sz="2400" dirty="0"/>
                        <a:t>Imitate someone’s  actions or words, in order to entertain or ridicule</a:t>
                      </a:r>
                    </a:p>
                  </a:txBody>
                  <a:tcPr/>
                </a:tc>
                <a:extLst>
                  <a:ext uri="{0D108BD9-81ED-4DB2-BD59-A6C34878D82A}">
                    <a16:rowId xmlns:a16="http://schemas.microsoft.com/office/drawing/2014/main" val="10003"/>
                  </a:ext>
                </a:extLst>
              </a:tr>
              <a:tr h="739067">
                <a:tc>
                  <a:txBody>
                    <a:bodyPr/>
                    <a:lstStyle/>
                    <a:p>
                      <a:r>
                        <a:rPr lang="en-GB" sz="3600" dirty="0"/>
                        <a:t>Mimic</a:t>
                      </a:r>
                    </a:p>
                  </a:txBody>
                  <a:tcPr/>
                </a:tc>
                <a:tc>
                  <a:txBody>
                    <a:bodyPr/>
                    <a:lstStyle/>
                    <a:p>
                      <a:r>
                        <a:rPr lang="en-GB" sz="3200" dirty="0"/>
                        <a:t>Walk unsteadily</a:t>
                      </a:r>
                    </a:p>
                  </a:txBody>
                  <a:tcPr/>
                </a:tc>
                <a:extLst>
                  <a:ext uri="{0D108BD9-81ED-4DB2-BD59-A6C34878D82A}">
                    <a16:rowId xmlns:a16="http://schemas.microsoft.com/office/drawing/2014/main" val="10004"/>
                  </a:ext>
                </a:extLst>
              </a:tr>
              <a:tr h="739067">
                <a:tc>
                  <a:txBody>
                    <a:bodyPr/>
                    <a:lstStyle/>
                    <a:p>
                      <a:r>
                        <a:rPr lang="en-GB" sz="3600" dirty="0"/>
                        <a:t>Sermon</a:t>
                      </a:r>
                    </a:p>
                  </a:txBody>
                  <a:tcPr/>
                </a:tc>
                <a:tc>
                  <a:txBody>
                    <a:bodyPr/>
                    <a:lstStyle/>
                    <a:p>
                      <a:r>
                        <a:rPr lang="en-GB" sz="2400" dirty="0"/>
                        <a:t>Look at closely or with interest.</a:t>
                      </a:r>
                    </a:p>
                  </a:txBody>
                  <a:tcPr/>
                </a:tc>
                <a:extLst>
                  <a:ext uri="{0D108BD9-81ED-4DB2-BD59-A6C34878D82A}">
                    <a16:rowId xmlns:a16="http://schemas.microsoft.com/office/drawing/2014/main" val="10005"/>
                  </a:ext>
                </a:extLst>
              </a:tr>
            </a:tbl>
          </a:graphicData>
        </a:graphic>
      </p:graphicFrame>
      <p:cxnSp>
        <p:nvCxnSpPr>
          <p:cNvPr id="5" name="Straight Connector 4"/>
          <p:cNvCxnSpPr/>
          <p:nvPr/>
        </p:nvCxnSpPr>
        <p:spPr>
          <a:xfrm>
            <a:off x="2152357" y="2644726"/>
            <a:ext cx="2686929" cy="3291840"/>
          </a:xfrm>
          <a:prstGeom prst="line">
            <a:avLst/>
          </a:prstGeom>
          <a:ln w="34925">
            <a:solidFill>
              <a:schemeClr val="accent1"/>
            </a:solidFill>
          </a:ln>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flipV="1">
            <a:off x="2475914" y="3727938"/>
            <a:ext cx="2278966" cy="80185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152357" y="4431323"/>
            <a:ext cx="2686929" cy="872197"/>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335237" y="2757268"/>
            <a:ext cx="2504049" cy="3376246"/>
          </a:xfrm>
          <a:prstGeom prst="line">
            <a:avLst/>
          </a:prstGeom>
          <a:ln w="34925"/>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475914" y="3727938"/>
            <a:ext cx="2363372" cy="1575582"/>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75267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Match these words to the antonym</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92092064"/>
              </p:ext>
            </p:extLst>
          </p:nvPr>
        </p:nvGraphicFramePr>
        <p:xfrm>
          <a:off x="838200" y="1825625"/>
          <a:ext cx="10515600" cy="30480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en-GB" sz="4400" dirty="0"/>
                        <a:t>Word</a:t>
                      </a:r>
                    </a:p>
                  </a:txBody>
                  <a:tcPr/>
                </a:tc>
                <a:tc>
                  <a:txBody>
                    <a:bodyPr/>
                    <a:lstStyle/>
                    <a:p>
                      <a:r>
                        <a:rPr lang="en-GB" sz="4400" dirty="0"/>
                        <a:t>Antonym</a:t>
                      </a:r>
                    </a:p>
                  </a:txBody>
                  <a:tcPr/>
                </a:tc>
                <a:extLst>
                  <a:ext uri="{0D108BD9-81ED-4DB2-BD59-A6C34878D82A}">
                    <a16:rowId xmlns:a16="http://schemas.microsoft.com/office/drawing/2014/main" val="10000"/>
                  </a:ext>
                </a:extLst>
              </a:tr>
              <a:tr h="370840">
                <a:tc>
                  <a:txBody>
                    <a:bodyPr/>
                    <a:lstStyle/>
                    <a:p>
                      <a:r>
                        <a:rPr lang="en-GB" sz="4400" dirty="0"/>
                        <a:t>Amusement</a:t>
                      </a:r>
                    </a:p>
                  </a:txBody>
                  <a:tcPr/>
                </a:tc>
                <a:tc>
                  <a:txBody>
                    <a:bodyPr/>
                    <a:lstStyle/>
                    <a:p>
                      <a:r>
                        <a:rPr lang="en-GB" sz="4400" dirty="0"/>
                        <a:t>Distracted</a:t>
                      </a:r>
                    </a:p>
                  </a:txBody>
                  <a:tcPr/>
                </a:tc>
                <a:extLst>
                  <a:ext uri="{0D108BD9-81ED-4DB2-BD59-A6C34878D82A}">
                    <a16:rowId xmlns:a16="http://schemas.microsoft.com/office/drawing/2014/main" val="10001"/>
                  </a:ext>
                </a:extLst>
              </a:tr>
              <a:tr h="370840">
                <a:tc>
                  <a:txBody>
                    <a:bodyPr/>
                    <a:lstStyle/>
                    <a:p>
                      <a:r>
                        <a:rPr lang="en-GB" sz="4400" dirty="0"/>
                        <a:t>Focused</a:t>
                      </a:r>
                    </a:p>
                  </a:txBody>
                  <a:tcPr/>
                </a:tc>
                <a:tc>
                  <a:txBody>
                    <a:bodyPr/>
                    <a:lstStyle/>
                    <a:p>
                      <a:r>
                        <a:rPr lang="en-GB" sz="4400" dirty="0"/>
                        <a:t>Boredom</a:t>
                      </a:r>
                    </a:p>
                  </a:txBody>
                  <a:tcPr/>
                </a:tc>
                <a:extLst>
                  <a:ext uri="{0D108BD9-81ED-4DB2-BD59-A6C34878D82A}">
                    <a16:rowId xmlns:a16="http://schemas.microsoft.com/office/drawing/2014/main" val="10002"/>
                  </a:ext>
                </a:extLst>
              </a:tr>
              <a:tr h="370840">
                <a:tc>
                  <a:txBody>
                    <a:bodyPr/>
                    <a:lstStyle/>
                    <a:p>
                      <a:r>
                        <a:rPr lang="en-GB" sz="4400" dirty="0"/>
                        <a:t>Detached</a:t>
                      </a:r>
                    </a:p>
                  </a:txBody>
                  <a:tcPr/>
                </a:tc>
                <a:tc>
                  <a:txBody>
                    <a:bodyPr/>
                    <a:lstStyle/>
                    <a:p>
                      <a:r>
                        <a:rPr lang="en-GB" sz="4400" dirty="0"/>
                        <a:t>Involved</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665710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B050"/>
                </a:solidFill>
              </a:rPr>
              <a:t>Self – marking: Match </a:t>
            </a:r>
            <a:r>
              <a:rPr lang="en-GB" dirty="0">
                <a:solidFill>
                  <a:srgbClr val="00B050"/>
                </a:solidFill>
              </a:rPr>
              <a:t>these words to the </a:t>
            </a:r>
            <a:r>
              <a:rPr lang="en-GB" dirty="0" smtClean="0">
                <a:solidFill>
                  <a:srgbClr val="00B050"/>
                </a:solidFill>
              </a:rPr>
              <a:t>antonym: self marking</a:t>
            </a:r>
            <a:endParaRPr lang="en-GB" dirty="0">
              <a:solidFill>
                <a:srgbClr val="00B05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88909629"/>
              </p:ext>
            </p:extLst>
          </p:nvPr>
        </p:nvGraphicFramePr>
        <p:xfrm>
          <a:off x="838200" y="1825625"/>
          <a:ext cx="10515600" cy="38100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en-GB" sz="4400" dirty="0"/>
                        <a:t>Word</a:t>
                      </a:r>
                    </a:p>
                  </a:txBody>
                  <a:tcPr/>
                </a:tc>
                <a:tc>
                  <a:txBody>
                    <a:bodyPr/>
                    <a:lstStyle/>
                    <a:p>
                      <a:r>
                        <a:rPr lang="en-GB" sz="4400" dirty="0"/>
                        <a:t>Antonym</a:t>
                      </a:r>
                    </a:p>
                  </a:txBody>
                  <a:tcPr/>
                </a:tc>
                <a:extLst>
                  <a:ext uri="{0D108BD9-81ED-4DB2-BD59-A6C34878D82A}">
                    <a16:rowId xmlns:a16="http://schemas.microsoft.com/office/drawing/2014/main" val="10000"/>
                  </a:ext>
                </a:extLst>
              </a:tr>
              <a:tr h="370840">
                <a:tc>
                  <a:txBody>
                    <a:bodyPr/>
                    <a:lstStyle/>
                    <a:p>
                      <a:r>
                        <a:rPr lang="en-GB" sz="4400" dirty="0"/>
                        <a:t>Amusement</a:t>
                      </a:r>
                    </a:p>
                  </a:txBody>
                  <a:tcPr/>
                </a:tc>
                <a:tc>
                  <a:txBody>
                    <a:bodyPr/>
                    <a:lstStyle/>
                    <a:p>
                      <a:r>
                        <a:rPr lang="en-GB" sz="4400" dirty="0"/>
                        <a:t>Distracted</a:t>
                      </a:r>
                    </a:p>
                  </a:txBody>
                  <a:tcPr/>
                </a:tc>
                <a:extLst>
                  <a:ext uri="{0D108BD9-81ED-4DB2-BD59-A6C34878D82A}">
                    <a16:rowId xmlns:a16="http://schemas.microsoft.com/office/drawing/2014/main" val="10001"/>
                  </a:ext>
                </a:extLst>
              </a:tr>
              <a:tr h="370840">
                <a:tc>
                  <a:txBody>
                    <a:bodyPr/>
                    <a:lstStyle/>
                    <a:p>
                      <a:r>
                        <a:rPr lang="en-GB" sz="4400" dirty="0"/>
                        <a:t>Focused</a:t>
                      </a:r>
                    </a:p>
                  </a:txBody>
                  <a:tcPr/>
                </a:tc>
                <a:tc>
                  <a:txBody>
                    <a:bodyPr/>
                    <a:lstStyle/>
                    <a:p>
                      <a:r>
                        <a:rPr lang="en-GB" sz="4400" dirty="0"/>
                        <a:t>Boredom</a:t>
                      </a:r>
                    </a:p>
                  </a:txBody>
                  <a:tcPr/>
                </a:tc>
                <a:extLst>
                  <a:ext uri="{0D108BD9-81ED-4DB2-BD59-A6C34878D82A}">
                    <a16:rowId xmlns:a16="http://schemas.microsoft.com/office/drawing/2014/main" val="10002"/>
                  </a:ext>
                </a:extLst>
              </a:tr>
              <a:tr h="370840">
                <a:tc>
                  <a:txBody>
                    <a:bodyPr/>
                    <a:lstStyle/>
                    <a:p>
                      <a:r>
                        <a:rPr lang="en-GB" sz="4400" dirty="0"/>
                        <a:t>Detached</a:t>
                      </a:r>
                    </a:p>
                  </a:txBody>
                  <a:tcPr/>
                </a:tc>
                <a:tc>
                  <a:txBody>
                    <a:bodyPr/>
                    <a:lstStyle/>
                    <a:p>
                      <a:r>
                        <a:rPr lang="en-GB" sz="4400" dirty="0"/>
                        <a:t>Involved</a:t>
                      </a:r>
                    </a:p>
                  </a:txBody>
                  <a:tcPr/>
                </a:tc>
                <a:extLst>
                  <a:ext uri="{0D108BD9-81ED-4DB2-BD59-A6C34878D82A}">
                    <a16:rowId xmlns:a16="http://schemas.microsoft.com/office/drawing/2014/main" val="10003"/>
                  </a:ext>
                </a:extLst>
              </a:tr>
              <a:tr h="370840">
                <a:tc>
                  <a:txBody>
                    <a:bodyPr/>
                    <a:lstStyle/>
                    <a:p>
                      <a:r>
                        <a:rPr lang="en-GB" sz="4400" dirty="0" smtClean="0"/>
                        <a:t>Curious</a:t>
                      </a:r>
                      <a:endParaRPr lang="en-GB" sz="4400" dirty="0"/>
                    </a:p>
                  </a:txBody>
                  <a:tcPr/>
                </a:tc>
                <a:tc>
                  <a:txBody>
                    <a:bodyPr/>
                    <a:lstStyle/>
                    <a:p>
                      <a:r>
                        <a:rPr lang="en-GB" sz="4400" dirty="0" smtClean="0"/>
                        <a:t>Uninterested</a:t>
                      </a:r>
                      <a:endParaRPr lang="en-GB" sz="4400" dirty="0"/>
                    </a:p>
                  </a:txBody>
                  <a:tcPr/>
                </a:tc>
                <a:extLst>
                  <a:ext uri="{0D108BD9-81ED-4DB2-BD59-A6C34878D82A}">
                    <a16:rowId xmlns:a16="http://schemas.microsoft.com/office/drawing/2014/main" val="449693140"/>
                  </a:ext>
                </a:extLst>
              </a:tr>
            </a:tbl>
          </a:graphicData>
        </a:graphic>
      </p:graphicFrame>
      <p:cxnSp>
        <p:nvCxnSpPr>
          <p:cNvPr id="5" name="Straight Connector 4"/>
          <p:cNvCxnSpPr/>
          <p:nvPr/>
        </p:nvCxnSpPr>
        <p:spPr>
          <a:xfrm>
            <a:off x="3573194" y="2996418"/>
            <a:ext cx="2729132" cy="886265"/>
          </a:xfrm>
          <a:prstGeom prst="line">
            <a:avLst/>
          </a:prstGeom>
          <a:ln w="41275"/>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flipV="1">
            <a:off x="2827606" y="3024554"/>
            <a:ext cx="3362179" cy="675249"/>
          </a:xfrm>
          <a:prstGeom prst="line">
            <a:avLst/>
          </a:prstGeom>
          <a:ln w="41275"/>
        </p:spPr>
        <p:style>
          <a:lnRef idx="1">
            <a:schemeClr val="accent2"/>
          </a:lnRef>
          <a:fillRef idx="0">
            <a:schemeClr val="accent2"/>
          </a:fillRef>
          <a:effectRef idx="0">
            <a:schemeClr val="accent2"/>
          </a:effectRef>
          <a:fontRef idx="minor">
            <a:schemeClr val="tx1"/>
          </a:fontRef>
        </p:style>
      </p:cxnSp>
      <p:cxnSp>
        <p:nvCxnSpPr>
          <p:cNvPr id="9" name="Straight Connector 8"/>
          <p:cNvCxnSpPr/>
          <p:nvPr/>
        </p:nvCxnSpPr>
        <p:spPr>
          <a:xfrm>
            <a:off x="3010486" y="4389120"/>
            <a:ext cx="3291840" cy="28135"/>
          </a:xfrm>
          <a:prstGeom prst="line">
            <a:avLst/>
          </a:prstGeom>
          <a:ln w="31750"/>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553532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Tick </a:t>
            </a:r>
            <a:r>
              <a:rPr lang="en-GB" dirty="0"/>
              <a:t>the phrase ‘looking at him with a detached amusement’  to the closest meaning.</a:t>
            </a:r>
          </a:p>
        </p:txBody>
      </p:sp>
      <p:pic>
        <p:nvPicPr>
          <p:cNvPr id="4" name="Picture 3"/>
          <p:cNvPicPr>
            <a:picLocks noChangeAspect="1"/>
          </p:cNvPicPr>
          <p:nvPr/>
        </p:nvPicPr>
        <p:blipFill rotWithShape="1">
          <a:blip r:embed="rId2"/>
          <a:srcRect l="19406" t="41143" r="19506" b="29389"/>
          <a:stretch/>
        </p:blipFill>
        <p:spPr>
          <a:xfrm>
            <a:off x="1799304" y="2256504"/>
            <a:ext cx="8082116" cy="2802193"/>
          </a:xfrm>
          <a:prstGeom prst="rect">
            <a:avLst/>
          </a:prstGeom>
        </p:spPr>
      </p:pic>
    </p:spTree>
    <p:extLst>
      <p:ext uri="{BB962C8B-B14F-4D97-AF65-F5344CB8AC3E}">
        <p14:creationId xmlns:p14="http://schemas.microsoft.com/office/powerpoint/2010/main" val="26027153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solidFill>
                  <a:srgbClr val="00B050"/>
                </a:solidFill>
              </a:rPr>
              <a:t>When answering this question, think about…</a:t>
            </a:r>
            <a:endParaRPr lang="en-GB" b="1" u="sng" dirty="0">
              <a:solidFill>
                <a:srgbClr val="00B050"/>
              </a:solidFill>
            </a:endParaRPr>
          </a:p>
        </p:txBody>
      </p:sp>
      <p:sp>
        <p:nvSpPr>
          <p:cNvPr id="3" name="Content Placeholder 2"/>
          <p:cNvSpPr>
            <a:spLocks noGrp="1"/>
          </p:cNvSpPr>
          <p:nvPr>
            <p:ph idx="1"/>
          </p:nvPr>
        </p:nvSpPr>
        <p:spPr/>
        <p:txBody>
          <a:bodyPr>
            <a:normAutofit lnSpcReduction="10000"/>
          </a:bodyPr>
          <a:lstStyle/>
          <a:p>
            <a:r>
              <a:rPr lang="en-GB" sz="4000" dirty="0" smtClean="0"/>
              <a:t>What do we already know about Harry’s character?</a:t>
            </a:r>
          </a:p>
          <a:p>
            <a:endParaRPr lang="en-GB" sz="4000" dirty="0"/>
          </a:p>
          <a:p>
            <a:r>
              <a:rPr lang="en-GB" sz="4000" dirty="0" smtClean="0"/>
              <a:t>What do we know about Harry and Connor’s relationship?</a:t>
            </a:r>
          </a:p>
          <a:p>
            <a:endParaRPr lang="en-GB" sz="4000" dirty="0" smtClean="0"/>
          </a:p>
          <a:p>
            <a:r>
              <a:rPr lang="en-GB" sz="4000" dirty="0" smtClean="0"/>
              <a:t>Which definition is the most fitting?</a:t>
            </a:r>
            <a:endParaRPr lang="en-GB" sz="4000" dirty="0"/>
          </a:p>
        </p:txBody>
      </p:sp>
    </p:spTree>
    <p:extLst>
      <p:ext uri="{BB962C8B-B14F-4D97-AF65-F5344CB8AC3E}">
        <p14:creationId xmlns:p14="http://schemas.microsoft.com/office/powerpoint/2010/main" val="21116374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Tick </a:t>
            </a:r>
            <a:r>
              <a:rPr lang="en-GB" dirty="0"/>
              <a:t>the phrase ‘looking at him with a detached amusement’  to the closest meaning</a:t>
            </a:r>
            <a:r>
              <a:rPr lang="en-GB" dirty="0" smtClean="0"/>
              <a:t>.</a:t>
            </a:r>
            <a:endParaRPr lang="en-GB" dirty="0"/>
          </a:p>
        </p:txBody>
      </p:sp>
      <p:pic>
        <p:nvPicPr>
          <p:cNvPr id="4" name="Picture 3"/>
          <p:cNvPicPr>
            <a:picLocks noChangeAspect="1"/>
          </p:cNvPicPr>
          <p:nvPr/>
        </p:nvPicPr>
        <p:blipFill rotWithShape="1">
          <a:blip r:embed="rId2"/>
          <a:srcRect l="19406" t="41143" r="19506" b="29389"/>
          <a:stretch/>
        </p:blipFill>
        <p:spPr>
          <a:xfrm>
            <a:off x="1799304" y="2256504"/>
            <a:ext cx="9920088" cy="3439446"/>
          </a:xfrm>
          <a:prstGeom prst="rect">
            <a:avLst/>
          </a:prstGeom>
        </p:spPr>
      </p:pic>
      <p:sp>
        <p:nvSpPr>
          <p:cNvPr id="3" name="Rectangle 2"/>
          <p:cNvSpPr/>
          <p:nvPr/>
        </p:nvSpPr>
        <p:spPr>
          <a:xfrm>
            <a:off x="2185120" y="2388926"/>
            <a:ext cx="443779" cy="523220"/>
          </a:xfrm>
          <a:prstGeom prst="rect">
            <a:avLst/>
          </a:prstGeom>
        </p:spPr>
        <p:txBody>
          <a:bodyPr wrap="square">
            <a:spAutoFit/>
          </a:bodyPr>
          <a:lstStyle/>
          <a:p>
            <a:r>
              <a:rPr lang="en-GB" sz="2800" dirty="0">
                <a:solidFill>
                  <a:srgbClr val="00B050"/>
                </a:solidFill>
              </a:rPr>
              <a:t>√</a:t>
            </a:r>
          </a:p>
        </p:txBody>
      </p:sp>
    </p:spTree>
    <p:extLst>
      <p:ext uri="{BB962C8B-B14F-4D97-AF65-F5344CB8AC3E}">
        <p14:creationId xmlns:p14="http://schemas.microsoft.com/office/powerpoint/2010/main" val="12297083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t>L.O: </a:t>
            </a:r>
            <a:r>
              <a:rPr lang="en-GB" b="1" u="sng" dirty="0"/>
              <a:t>I can explain the meaning of words in context.</a:t>
            </a:r>
            <a:r>
              <a:rPr lang="en-GB" dirty="0"/>
              <a:t/>
            </a:r>
            <a:br>
              <a:rPr lang="en-GB" dirty="0"/>
            </a:br>
            <a:r>
              <a:rPr lang="en-GB" dirty="0"/>
              <a:t> </a:t>
            </a:r>
          </a:p>
        </p:txBody>
      </p:sp>
      <p:sp>
        <p:nvSpPr>
          <p:cNvPr id="3" name="Content Placeholder 2"/>
          <p:cNvSpPr>
            <a:spLocks noGrp="1"/>
          </p:cNvSpPr>
          <p:nvPr>
            <p:ph idx="1"/>
          </p:nvPr>
        </p:nvSpPr>
        <p:spPr/>
        <p:txBody>
          <a:bodyPr>
            <a:normAutofit fontScale="92500"/>
          </a:bodyPr>
          <a:lstStyle/>
          <a:p>
            <a:pPr marL="0" indent="0">
              <a:buNone/>
            </a:pPr>
            <a:endParaRPr lang="en-GB" sz="3600" dirty="0" smtClean="0"/>
          </a:p>
          <a:p>
            <a:pPr marL="0" indent="0">
              <a:buNone/>
            </a:pPr>
            <a:endParaRPr lang="en-GB" sz="3600" dirty="0"/>
          </a:p>
          <a:p>
            <a:pPr marL="0" indent="0">
              <a:buNone/>
            </a:pPr>
            <a:endParaRPr lang="en-GB" sz="3600" dirty="0" smtClean="0"/>
          </a:p>
          <a:p>
            <a:pPr marL="0" indent="0">
              <a:buNone/>
            </a:pPr>
            <a:endParaRPr lang="en-GB" sz="3600" dirty="0"/>
          </a:p>
          <a:p>
            <a:pPr marL="0" indent="0">
              <a:buNone/>
            </a:pPr>
            <a:endParaRPr lang="en-GB" sz="3600" dirty="0" smtClean="0"/>
          </a:p>
          <a:p>
            <a:pPr marL="0" indent="0">
              <a:buNone/>
            </a:pPr>
            <a:r>
              <a:rPr lang="en-GB" sz="3600" dirty="0" smtClean="0"/>
              <a:t>Find </a:t>
            </a:r>
            <a:r>
              <a:rPr lang="en-GB" sz="3600" dirty="0"/>
              <a:t>one word in the text which refers to Harry’s followers</a:t>
            </a:r>
            <a:r>
              <a:rPr lang="en-GB" sz="3600" dirty="0" smtClean="0"/>
              <a:t>?</a:t>
            </a:r>
          </a:p>
          <a:p>
            <a:pPr marL="0" indent="0">
              <a:buNone/>
            </a:pPr>
            <a:r>
              <a:rPr lang="en-GB" sz="3600" dirty="0" smtClean="0">
                <a:solidFill>
                  <a:srgbClr val="00B050"/>
                </a:solidFill>
              </a:rPr>
              <a:t>The word that refers to Harry’s followers is…</a:t>
            </a:r>
            <a:endParaRPr lang="en-GB" sz="3600" dirty="0">
              <a:solidFill>
                <a:srgbClr val="00B050"/>
              </a:solidFill>
            </a:endParaRPr>
          </a:p>
          <a:p>
            <a:pPr marL="0" indent="0">
              <a:buNone/>
            </a:pPr>
            <a:endParaRPr lang="en-GB" sz="3600" dirty="0">
              <a:solidFill>
                <a:srgbClr val="00B050"/>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909" t="50373" r="6655" b="8582"/>
          <a:stretch/>
        </p:blipFill>
        <p:spPr bwMode="auto">
          <a:xfrm>
            <a:off x="1760212" y="1364777"/>
            <a:ext cx="9512839" cy="30025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V="1">
            <a:off x="3923071" y="3052916"/>
            <a:ext cx="1740310" cy="174031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9902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1000"/>
                                        <p:tgtEl>
                                          <p:spTgt spid="3">
                                            <p:txEl>
                                              <p:pRg st="5" end="5"/>
                                            </p:txEl>
                                          </p:spTgt>
                                        </p:tgtEl>
                                      </p:cBhvr>
                                    </p:animEffect>
                                    <p:anim calcmode="lin" valueType="num">
                                      <p:cBhvr>
                                        <p:cTn id="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6" end="6"/>
                                            </p:txEl>
                                          </p:spTgt>
                                        </p:tgtEl>
                                        <p:attrNameLst>
                                          <p:attrName>style.visibility</p:attrName>
                                        </p:attrNameLst>
                                      </p:cBhvr>
                                      <p:to>
                                        <p:strVal val="visible"/>
                                      </p:to>
                                    </p:set>
                                    <p:animEffect transition="in" filter="fade">
                                      <p:cBhvr>
                                        <p:cTn id="14" dur="1000"/>
                                        <p:tgtEl>
                                          <p:spTgt spid="3">
                                            <p:txEl>
                                              <p:pRg st="6" end="6"/>
                                            </p:txEl>
                                          </p:spTgt>
                                        </p:tgtEl>
                                      </p:cBhvr>
                                    </p:animEffect>
                                    <p:anim calcmode="lin" valueType="num">
                                      <p:cBhvr>
                                        <p:cTn id="1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normAutofit fontScale="90000"/>
          </a:bodyPr>
          <a:lstStyle/>
          <a:p>
            <a:r>
              <a:rPr lang="en-GB" b="1" u="sng" dirty="0" smtClean="0"/>
              <a:t>Tell your </a:t>
            </a:r>
            <a:r>
              <a:rPr lang="en-GB" b="1" u="sng" dirty="0"/>
              <a:t>partner</a:t>
            </a:r>
            <a:r>
              <a:rPr lang="en-GB" b="1" u="sng" dirty="0" smtClean="0"/>
              <a:t>: What </a:t>
            </a:r>
            <a:r>
              <a:rPr lang="en-GB" b="1" u="sng" dirty="0"/>
              <a:t>phrase which suggests that Harry is liked by teachers? </a:t>
            </a:r>
            <a:br>
              <a:rPr lang="en-GB" b="1" u="sng" dirty="0"/>
            </a:br>
            <a:endParaRPr lang="en-GB" b="1" u="sng" dirty="0"/>
          </a:p>
        </p:txBody>
      </p:sp>
      <p:sp>
        <p:nvSpPr>
          <p:cNvPr id="3" name="Content Placeholder 2">
            <a:extLst>
              <a:ext uri="{FF2B5EF4-FFF2-40B4-BE49-F238E27FC236}">
                <a16:creationId xmlns:a16="http://schemas.microsoft.com/office/drawing/2014/main" id="{A90727D8-6BE5-4AFF-B7CC-FDB1E476B1C3}"/>
              </a:ext>
            </a:extLst>
          </p:cNvPr>
          <p:cNvSpPr>
            <a:spLocks noGrp="1"/>
          </p:cNvSpPr>
          <p:nvPr>
            <p:ph idx="1"/>
          </p:nvPr>
        </p:nvSpPr>
        <p:spPr/>
        <p:txBody>
          <a:bodyPr vert="horz" lIns="91440" tIns="45720" rIns="91440" bIns="45720" rtlCol="0" anchor="t">
            <a:normAutofit/>
          </a:bodyPr>
          <a:lstStyle/>
          <a:p>
            <a:endParaRPr lang="en-GB" dirty="0" smtClean="0"/>
          </a:p>
          <a:p>
            <a:pPr marL="0" indent="0">
              <a:buNone/>
            </a:pPr>
            <a:endParaRPr lang="en-GB" dirty="0"/>
          </a:p>
        </p:txBody>
      </p:sp>
      <p:sp>
        <p:nvSpPr>
          <p:cNvPr id="7" name="Content Placeholder 2">
            <a:extLst>
              <a:ext uri="{FF2B5EF4-FFF2-40B4-BE49-F238E27FC236}">
                <a16:creationId xmlns:a16="http://schemas.microsoft.com/office/drawing/2014/main" id="{A90727D8-6BE5-4AFF-B7CC-FDB1E476B1C3}"/>
              </a:ext>
            </a:extLst>
          </p:cNvPr>
          <p:cNvSpPr txBox="1">
            <a:spLocks/>
          </p:cNvSpPr>
          <p:nvPr/>
        </p:nvSpPr>
        <p:spPr>
          <a:xfrm>
            <a:off x="838200" y="1825625"/>
            <a:ext cx="10515600"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mtClean="0">
                <a:cs typeface="Calibri"/>
              </a:rPr>
              <a:t>Harry was the Blond Wonder Child, the teachers’ pet through every year of school. The first pupil with his hand in the air, the fastest player on the football pitch, but for all that, just another kid in Conor’s class. They hadn’t been friends exactly – Harry didn’t really have friends, only followers; Anton and Sully basically just stood behind him and laughed at everything he did – but they hadn’t been enemies, either. Conor would have been mildly surprised if Harry had even known his name.</a:t>
            </a:r>
            <a:endParaRPr lang="en-GB" dirty="0"/>
          </a:p>
        </p:txBody>
      </p:sp>
    </p:spTree>
    <p:extLst>
      <p:ext uri="{BB962C8B-B14F-4D97-AF65-F5344CB8AC3E}">
        <p14:creationId xmlns:p14="http://schemas.microsoft.com/office/powerpoint/2010/main" val="3943530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0727D8-6BE5-4AFF-B7CC-FDB1E476B1C3}"/>
              </a:ext>
            </a:extLst>
          </p:cNvPr>
          <p:cNvSpPr>
            <a:spLocks noGrp="1"/>
          </p:cNvSpPr>
          <p:nvPr>
            <p:ph idx="1"/>
          </p:nvPr>
        </p:nvSpPr>
        <p:spPr/>
        <p:txBody>
          <a:bodyPr vert="horz" lIns="91440" tIns="45720" rIns="91440" bIns="45720" rtlCol="0" anchor="t">
            <a:normAutofit/>
          </a:bodyPr>
          <a:lstStyle/>
          <a:p>
            <a:r>
              <a:rPr lang="en-GB" dirty="0" smtClean="0">
                <a:cs typeface="Calibri"/>
              </a:rPr>
              <a:t>Harry was the Blond Wonder Child, the teachers’ pet through every year of school. The first pupil with his hand in the air, the fastest player on the football pitch, but for all that, just another kid in Conor’s class. They hadn’t been friends exactly – Harry didn’t really have friends, only followers; Anton and Sully basically just stood behind him and laughed at everything he did – but they hadn’t been enemies, either. Conor would have been mildly surprised if Harry had even known his name.</a:t>
            </a:r>
            <a:endParaRPr lang="en-GB" dirty="0"/>
          </a:p>
        </p:txBody>
      </p:sp>
      <p:sp>
        <p:nvSpPr>
          <p:cNvPr id="5" name="TextBox 4">
            <a:extLst>
              <a:ext uri="{FF2B5EF4-FFF2-40B4-BE49-F238E27FC236}">
                <a16:creationId xmlns:a16="http://schemas.microsoft.com/office/drawing/2014/main" id="{37D7D440-4A48-4A26-876A-D233118E486E}"/>
              </a:ext>
            </a:extLst>
          </p:cNvPr>
          <p:cNvSpPr txBox="1"/>
          <p:nvPr/>
        </p:nvSpPr>
        <p:spPr>
          <a:xfrm>
            <a:off x="4273196" y="225488"/>
            <a:ext cx="4957313" cy="954107"/>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smtClean="0">
                <a:cs typeface="Calibri"/>
              </a:rPr>
              <a:t>Next, find </a:t>
            </a:r>
            <a:r>
              <a:rPr lang="en-GB" sz="2800" dirty="0">
                <a:cs typeface="Calibri"/>
              </a:rPr>
              <a:t>a phrase that refers to the teachers' opinion of him.</a:t>
            </a:r>
          </a:p>
        </p:txBody>
      </p:sp>
      <p:cxnSp>
        <p:nvCxnSpPr>
          <p:cNvPr id="6" name="Straight Arrow Connector 5">
            <a:extLst>
              <a:ext uri="{FF2B5EF4-FFF2-40B4-BE49-F238E27FC236}">
                <a16:creationId xmlns:a16="http://schemas.microsoft.com/office/drawing/2014/main" id="{08B05B97-47B8-4A74-9AD5-3EE9D03D7B5F}"/>
              </a:ext>
            </a:extLst>
          </p:cNvPr>
          <p:cNvCxnSpPr/>
          <p:nvPr/>
        </p:nvCxnSpPr>
        <p:spPr>
          <a:xfrm>
            <a:off x="1986951" y="894271"/>
            <a:ext cx="1647645" cy="856891"/>
          </a:xfrm>
          <a:prstGeom prst="straightConnector1">
            <a:avLst/>
          </a:prstGeom>
          <a:ln>
            <a:solidFill>
              <a:srgbClr val="FF0000"/>
            </a:solidFill>
            <a:tailEnd type="triangle"/>
          </a:ln>
        </p:spPr>
        <p:style>
          <a:lnRef idx="3">
            <a:schemeClr val="accent1"/>
          </a:lnRef>
          <a:fillRef idx="0">
            <a:schemeClr val="accent1"/>
          </a:fillRef>
          <a:effectRef idx="2">
            <a:schemeClr val="accent1"/>
          </a:effectRef>
          <a:fontRef idx="minor">
            <a:schemeClr val="tx1"/>
          </a:fontRef>
        </p:style>
      </p:cxnSp>
      <p:sp>
        <p:nvSpPr>
          <p:cNvPr id="7" name="Rectangle 6"/>
          <p:cNvSpPr/>
          <p:nvPr/>
        </p:nvSpPr>
        <p:spPr>
          <a:xfrm>
            <a:off x="1573162" y="5530632"/>
            <a:ext cx="6096000" cy="584775"/>
          </a:xfrm>
          <a:prstGeom prst="rect">
            <a:avLst/>
          </a:prstGeom>
        </p:spPr>
        <p:txBody>
          <a:bodyPr>
            <a:spAutoFit/>
          </a:bodyPr>
          <a:lstStyle/>
          <a:p>
            <a:r>
              <a:rPr lang="en-GB" sz="2800" dirty="0">
                <a:solidFill>
                  <a:srgbClr val="00B050"/>
                </a:solidFill>
              </a:rPr>
              <a:t>‘Harry was the Blond Wonder </a:t>
            </a:r>
            <a:r>
              <a:rPr lang="en-GB" sz="2800" dirty="0" smtClean="0">
                <a:solidFill>
                  <a:srgbClr val="00B050"/>
                </a:solidFill>
              </a:rPr>
              <a:t>Child</a:t>
            </a:r>
            <a:r>
              <a:rPr lang="en-GB" sz="3200" dirty="0" smtClean="0">
                <a:solidFill>
                  <a:srgbClr val="00B050"/>
                </a:solidFill>
              </a:rPr>
              <a:t>’</a:t>
            </a:r>
            <a:endParaRPr lang="en-GB" sz="3200" dirty="0">
              <a:solidFill>
                <a:srgbClr val="00B050"/>
              </a:solidFill>
            </a:endParaRPr>
          </a:p>
        </p:txBody>
      </p:sp>
    </p:spTree>
    <p:extLst>
      <p:ext uri="{BB962C8B-B14F-4D97-AF65-F5344CB8AC3E}">
        <p14:creationId xmlns:p14="http://schemas.microsoft.com/office/powerpoint/2010/main" val="4101400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solidFill>
                  <a:srgbClr val="00B050"/>
                </a:solidFill>
              </a:rPr>
              <a:t>Reflection</a:t>
            </a:r>
            <a:endParaRPr lang="en-GB" b="1" u="sng" dirty="0">
              <a:solidFill>
                <a:srgbClr val="00B050"/>
              </a:solidFill>
            </a:endParaRPr>
          </a:p>
        </p:txBody>
      </p:sp>
      <p:sp>
        <p:nvSpPr>
          <p:cNvPr id="3" name="Content Placeholder 2"/>
          <p:cNvSpPr>
            <a:spLocks noGrp="1"/>
          </p:cNvSpPr>
          <p:nvPr>
            <p:ph idx="1"/>
          </p:nvPr>
        </p:nvSpPr>
        <p:spPr/>
        <p:txBody>
          <a:bodyPr>
            <a:normAutofit/>
          </a:bodyPr>
          <a:lstStyle/>
          <a:p>
            <a:r>
              <a:rPr lang="en-GB" sz="4400" dirty="0" smtClean="0">
                <a:solidFill>
                  <a:srgbClr val="00B050"/>
                </a:solidFill>
              </a:rPr>
              <a:t>The strategies I have used are reading around the word and working out synonyms to help us with </a:t>
            </a:r>
            <a:r>
              <a:rPr lang="en-GB" sz="4400" smtClean="0">
                <a:solidFill>
                  <a:srgbClr val="00B050"/>
                </a:solidFill>
              </a:rPr>
              <a:t>the antonyms.</a:t>
            </a:r>
            <a:endParaRPr lang="en-GB" sz="4400" dirty="0">
              <a:solidFill>
                <a:srgbClr val="00B050"/>
              </a:solidFill>
            </a:endParaRPr>
          </a:p>
        </p:txBody>
      </p:sp>
    </p:spTree>
    <p:extLst>
      <p:ext uri="{BB962C8B-B14F-4D97-AF65-F5344CB8AC3E}">
        <p14:creationId xmlns:p14="http://schemas.microsoft.com/office/powerpoint/2010/main" val="301877936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904</TotalTime>
  <Words>1731</Words>
  <Application>Microsoft Office PowerPoint</Application>
  <PresentationFormat>Widescreen</PresentationFormat>
  <Paragraphs>150</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CCW Cursive Writing 1</vt:lpstr>
      <vt:lpstr>Office Theme</vt:lpstr>
      <vt:lpstr>Wednesday 14th November 2018  </vt:lpstr>
      <vt:lpstr> L.O: I can explain the meaning of words in context  Tell your partner: What are you learning about today?</vt:lpstr>
      <vt:lpstr>Steps to success</vt:lpstr>
      <vt:lpstr> Extract from ‘A Monster Calls’ </vt:lpstr>
      <vt:lpstr>PowerPoint Presentation</vt:lpstr>
      <vt:lpstr>PowerPoint Presentation</vt:lpstr>
      <vt:lpstr>PowerPoint Presentation</vt:lpstr>
      <vt:lpstr>Tell your partner: What are the meanings of these words? Can you use them into another sentence?</vt:lpstr>
      <vt:lpstr>PowerPoint Presentation</vt:lpstr>
      <vt:lpstr>  Main task: Match the word from the text with their definitions. </vt:lpstr>
      <vt:lpstr>Self Marking </vt:lpstr>
      <vt:lpstr>Match these words to the antonym</vt:lpstr>
      <vt:lpstr>Self – marking: Match these words to the antonym: self marking</vt:lpstr>
      <vt:lpstr>Tick the phrase ‘looking at him with a detached amusement’  to the closest meaning.</vt:lpstr>
      <vt:lpstr>When answering this question, think about…</vt:lpstr>
      <vt:lpstr>Tick the phrase ‘looking at him with a detached amusement’  to the closest meaning.</vt:lpstr>
      <vt:lpstr>L.O: I can explain the meaning of words in context.  </vt:lpstr>
      <vt:lpstr>Tell your partner: What phrase which suggests that Harry is liked by teachers?  </vt:lpstr>
      <vt:lpstr>PowerPoint Presentation</vt:lpstr>
      <vt:lpstr>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MONSTER CALLS</dc:title>
  <dc:creator>Bex Dennehy</dc:creator>
  <cp:lastModifiedBy>Aysha Freire</cp:lastModifiedBy>
  <cp:revision>122</cp:revision>
  <cp:lastPrinted>2018-11-13T08:07:09Z</cp:lastPrinted>
  <dcterms:created xsi:type="dcterms:W3CDTF">2018-11-11T15:57:55Z</dcterms:created>
  <dcterms:modified xsi:type="dcterms:W3CDTF">2018-11-21T10:31:18Z</dcterms:modified>
</cp:coreProperties>
</file>