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s/slide14.xml" ContentType="application/vnd.openxmlformats-officedocument.presentationml.slide+xml"/>
  <Override PartName="/ppt/slides/slide5.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75" r:id="rId2"/>
    <p:sldId id="276" r:id="rId3"/>
    <p:sldId id="278" r:id="rId4"/>
    <p:sldId id="279" r:id="rId5"/>
    <p:sldId id="289" r:id="rId6"/>
    <p:sldId id="290" r:id="rId7"/>
    <p:sldId id="291" r:id="rId8"/>
    <p:sldId id="292" r:id="rId9"/>
    <p:sldId id="282" r:id="rId10"/>
    <p:sldId id="293" r:id="rId11"/>
    <p:sldId id="294" r:id="rId12"/>
    <p:sldId id="284" r:id="rId13"/>
    <p:sldId id="288" r:id="rId14"/>
    <p:sldId id="277" r:id="rId15"/>
    <p:sldId id="286" r:id="rId16"/>
  </p:sldIdLst>
  <p:sldSz cx="9144000" cy="6858000" type="screen4x3"/>
  <p:notesSz cx="6858000" cy="9144000"/>
  <p:embeddedFontLst>
    <p:embeddedFont>
      <p:font typeface="Tuffy" panose="020B0603060100000000" charset="0"/>
      <p:regular r:id="rId19"/>
      <p:bold r:id="rId20"/>
      <p:italic r:id="rId21"/>
      <p:boldItalic r:id="rId22"/>
    </p:embeddedFont>
    <p:embeddedFont>
      <p:font typeface="Twinkl" panose="020B0604020202020204" pitchFamily="2" charset="0"/>
      <p:regular r:id="rId23"/>
      <p:bold r:id="rId24"/>
    </p:embeddedFont>
    <p:embeddedFont>
      <p:font typeface="Roboto" panose="020B060402020202020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588"/>
    <a:srgbClr val="8ACBC0"/>
    <a:srgbClr val="689429"/>
    <a:srgbClr val="87BD31"/>
    <a:srgbClr val="F08215"/>
    <a:srgbClr val="FFB900"/>
    <a:srgbClr val="65186A"/>
    <a:srgbClr val="8C368C"/>
    <a:srgbClr val="A873B0"/>
    <a:srgbClr val="1174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9" autoAdjust="0"/>
    <p:restoredTop sz="94660"/>
  </p:normalViewPr>
  <p:slideViewPr>
    <p:cSldViewPr snapToGrid="0" showGuides="1">
      <p:cViewPr>
        <p:scale>
          <a:sx n="81" d="100"/>
          <a:sy n="81" d="100"/>
        </p:scale>
        <p:origin x="-1080" y="-36"/>
      </p:cViewPr>
      <p:guideLst>
        <p:guide orient="horz" pos="2160"/>
        <p:guide orient="horz" pos="3974"/>
        <p:guide orient="horz" pos="346"/>
        <p:guide orient="horz" pos="504"/>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9" Type="http://schemas.openxmlformats.org/officeDocument/2006/relationships/customXml" Target="../customXml/item3.xml"/><Relationship Id="rId21" Type="http://schemas.openxmlformats.org/officeDocument/2006/relationships/font" Target="fonts/font3.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3-white-rose-maths-resources-key-stage-1-year-1-year-2/summer-block-2-time-year-3-white-rose-maths-hub-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twinkl.co.uk/resources/planit-maths-primary-teaching-resources-year-3/planit-maths-primary-teaching-resources-year-3-measurement/planit-maths-primary-teaching-resources-year-3-measurement-know-the-number-of-seconds-in-a-minute-and-the-number-of-days-in-each-month-year-and-leap-year" TargetMode="External"/><Relationship Id="rId1" Type="http://schemas.openxmlformats.org/officeDocument/2006/relationships/slideLayout" Target="../slideLayouts/slideLayout4.xml"/><Relationship Id="rId5" Type="http://schemas.openxmlformats.org/officeDocument/2006/relationships/image" Target="../media/image25.jp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white-rose-maths-resources/year-3-white-rose-maths-resources-key-stage-1-year-1-year-2/summer-block-2-time-year-3-white-rose-maths-hub-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36098" y="5809957"/>
            <a:ext cx="942536" cy="633046"/>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Roboto" panose="02000000000000000000" pitchFamily="2" charset="0"/>
                <a:ea typeface="Roboto" panose="02000000000000000000" pitchFamily="2"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Roboto" panose="02000000000000000000" pitchFamily="2" charset="0"/>
                <a:ea typeface="Roboto" panose="02000000000000000000" pitchFamily="2"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Roboto" panose="02000000000000000000" pitchFamily="2" charset="0"/>
                <a:ea typeface="Roboto" panose="02000000000000000000" pitchFamily="2"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Roboto" panose="02000000000000000000" pitchFamily="2" charset="0"/>
              <a:ea typeface="Roboto" panose="02000000000000000000" pitchFamily="2" charset="0"/>
            </a:endParaRPr>
          </a:p>
          <a:p>
            <a:pPr algn="just"/>
            <a:r>
              <a:rPr lang="en-GB" sz="1600" dirty="0">
                <a:latin typeface="Roboto" panose="02000000000000000000" pitchFamily="2" charset="0"/>
                <a:ea typeface="Roboto" panose="02000000000000000000" pitchFamily="2"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en-GB" dirty="0"/>
              <a:t>Use vocabulary such as o’clock, a.m./p.m., morning, afternoon, noon and midnight.</a:t>
            </a:r>
            <a:r>
              <a:rPr lang="en-GB" sz="1100" dirty="0"/>
              <a:t> </a:t>
            </a:r>
            <a:endParaRPr lang="en-GB" dirty="0"/>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222695"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cxnSp>
        <p:nvCxnSpPr>
          <p:cNvPr id="103" name="Straight Connector 102"/>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895035" y="25113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evening</a:t>
            </a:r>
          </a:p>
        </p:txBody>
      </p:sp>
      <p:sp>
        <p:nvSpPr>
          <p:cNvPr id="22" name="TextBox 21"/>
          <p:cNvSpPr txBox="1"/>
          <p:nvPr/>
        </p:nvSpPr>
        <p:spPr>
          <a:xfrm>
            <a:off x="5031935" y="25113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midday</a:t>
            </a:r>
          </a:p>
        </p:txBody>
      </p:sp>
      <p:sp>
        <p:nvSpPr>
          <p:cNvPr id="23" name="TextBox 22"/>
          <p:cNvSpPr txBox="1"/>
          <p:nvPr/>
        </p:nvSpPr>
        <p:spPr>
          <a:xfrm>
            <a:off x="1895035" y="42791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morning</a:t>
            </a:r>
          </a:p>
        </p:txBody>
      </p:sp>
      <p:sp>
        <p:nvSpPr>
          <p:cNvPr id="24" name="TextBox 23"/>
          <p:cNvSpPr txBox="1"/>
          <p:nvPr/>
        </p:nvSpPr>
        <p:spPr>
          <a:xfrm>
            <a:off x="5031935" y="42791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afternoon</a:t>
            </a:r>
          </a:p>
        </p:txBody>
      </p:sp>
      <p:sp>
        <p:nvSpPr>
          <p:cNvPr id="12" name="TextBox 11"/>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Which of these times comes first?</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3"/>
                                        </p:tgtEl>
                                        <p:attrNameLst>
                                          <p:attrName>fillcolor</p:attrName>
                                        </p:attrNameLst>
                                      </p:cBhvr>
                                      <p:to>
                                        <a:srgbClr val="689429"/>
                                      </p:to>
                                    </p:animClr>
                                    <p:set>
                                      <p:cBhvr>
                                        <p:cTn id="7" dur="2000" fill="hold"/>
                                        <p:tgtEl>
                                          <p:spTgt spid="23"/>
                                        </p:tgtEl>
                                        <p:attrNameLst>
                                          <p:attrName>fill.type</p:attrName>
                                        </p:attrNameLst>
                                      </p:cBhvr>
                                      <p:to>
                                        <p:strVal val="solid"/>
                                      </p:to>
                                    </p:set>
                                    <p:set>
                                      <p:cBhvr>
                                        <p:cTn id="8" dur="2000" fill="hold"/>
                                        <p:tgtEl>
                                          <p:spTgt spid="2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222695"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cxnSp>
        <p:nvCxnSpPr>
          <p:cNvPr id="103" name="Straight Connector 102"/>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895035" y="25113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evening</a:t>
            </a:r>
          </a:p>
        </p:txBody>
      </p:sp>
      <p:sp>
        <p:nvSpPr>
          <p:cNvPr id="22" name="TextBox 21"/>
          <p:cNvSpPr txBox="1"/>
          <p:nvPr/>
        </p:nvSpPr>
        <p:spPr>
          <a:xfrm>
            <a:off x="5031935" y="25113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midday</a:t>
            </a:r>
          </a:p>
        </p:txBody>
      </p:sp>
      <p:sp>
        <p:nvSpPr>
          <p:cNvPr id="23" name="TextBox 22"/>
          <p:cNvSpPr txBox="1"/>
          <p:nvPr/>
        </p:nvSpPr>
        <p:spPr>
          <a:xfrm>
            <a:off x="1895035" y="42791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morning</a:t>
            </a:r>
          </a:p>
        </p:txBody>
      </p:sp>
      <p:sp>
        <p:nvSpPr>
          <p:cNvPr id="24" name="TextBox 23"/>
          <p:cNvSpPr txBox="1"/>
          <p:nvPr/>
        </p:nvSpPr>
        <p:spPr>
          <a:xfrm>
            <a:off x="5031935" y="42791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afternoon</a:t>
            </a:r>
          </a:p>
        </p:txBody>
      </p:sp>
      <p:sp>
        <p:nvSpPr>
          <p:cNvPr id="12" name="TextBox 11"/>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Which of these times comes last?</a:t>
            </a:r>
          </a:p>
        </p:txBody>
      </p:sp>
    </p:spTree>
    <p:extLst>
      <p:ext uri="{BB962C8B-B14F-4D97-AF65-F5344CB8AC3E}">
        <p14:creationId xmlns:p14="http://schemas.microsoft.com/office/powerpoint/2010/main" val="399316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1"/>
                                        </p:tgtEl>
                                        <p:attrNameLst>
                                          <p:attrName>fillcolor</p:attrName>
                                        </p:attrNameLst>
                                      </p:cBhvr>
                                      <p:to>
                                        <a:srgbClr val="689429"/>
                                      </p:to>
                                    </p:animClr>
                                    <p:set>
                                      <p:cBhvr>
                                        <p:cTn id="7" dur="2000" fill="hold"/>
                                        <p:tgtEl>
                                          <p:spTgt spid="21"/>
                                        </p:tgtEl>
                                        <p:attrNameLst>
                                          <p:attrName>fill.type</p:attrName>
                                        </p:attrNameLst>
                                      </p:cBhvr>
                                      <p:to>
                                        <p:strVal val="solid"/>
                                      </p:to>
                                    </p:set>
                                    <p:set>
                                      <p:cBhvr>
                                        <p:cTn id="8" dur="2000" fill="hold"/>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222695"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cxnSp>
        <p:nvCxnSpPr>
          <p:cNvPr id="103" name="Straight Connector 102"/>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955470"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12</a:t>
            </a:r>
          </a:p>
        </p:txBody>
      </p:sp>
      <p:sp>
        <p:nvSpPr>
          <p:cNvPr id="22" name="TextBox 21"/>
          <p:cNvSpPr txBox="1"/>
          <p:nvPr/>
        </p:nvSpPr>
        <p:spPr>
          <a:xfrm>
            <a:off x="5159529"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18</a:t>
            </a:r>
          </a:p>
        </p:txBody>
      </p:sp>
      <p:sp>
        <p:nvSpPr>
          <p:cNvPr id="23" name="TextBox 22"/>
          <p:cNvSpPr txBox="1"/>
          <p:nvPr/>
        </p:nvSpPr>
        <p:spPr>
          <a:xfrm>
            <a:off x="751411"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6</a:t>
            </a:r>
          </a:p>
        </p:txBody>
      </p:sp>
      <p:sp>
        <p:nvSpPr>
          <p:cNvPr id="24" name="TextBox 23"/>
          <p:cNvSpPr txBox="1"/>
          <p:nvPr/>
        </p:nvSpPr>
        <p:spPr>
          <a:xfrm>
            <a:off x="7363589"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24</a:t>
            </a:r>
          </a:p>
        </p:txBody>
      </p:sp>
      <p:sp>
        <p:nvSpPr>
          <p:cNvPr id="13" name="Rectangle 12"/>
          <p:cNvSpPr/>
          <p:nvPr/>
        </p:nvSpPr>
        <p:spPr>
          <a:xfrm>
            <a:off x="751411" y="2400926"/>
            <a:ext cx="7636939" cy="1028074"/>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There are </a:t>
            </a:r>
            <a:r>
              <a:rPr lang="en-GB" sz="2400" u="sng" dirty="0">
                <a:solidFill>
                  <a:srgbClr val="009588"/>
                </a:solidFill>
              </a:rPr>
              <a:t>	</a:t>
            </a:r>
            <a:r>
              <a:rPr lang="en-GB" sz="2400" dirty="0">
                <a:solidFill>
                  <a:srgbClr val="009588"/>
                </a:solidFill>
              </a:rPr>
              <a:t> hours in    </a:t>
            </a:r>
            <a:r>
              <a:rPr lang="en-GB" sz="2400">
                <a:solidFill>
                  <a:srgbClr val="009588"/>
                </a:solidFill>
              </a:rPr>
              <a:t>a day.</a:t>
            </a:r>
            <a:endParaRPr lang="en-GB" sz="2400" dirty="0">
              <a:solidFill>
                <a:srgbClr val="009588"/>
              </a:solidFill>
            </a:endParaRPr>
          </a:p>
        </p:txBody>
      </p:sp>
      <p:sp>
        <p:nvSpPr>
          <p:cNvPr id="2" name="TextBox 1"/>
          <p:cNvSpPr txBox="1"/>
          <p:nvPr/>
        </p:nvSpPr>
        <p:spPr>
          <a:xfrm>
            <a:off x="5640522" y="2655121"/>
            <a:ext cx="139714" cy="615553"/>
          </a:xfrm>
          <a:prstGeom prst="rect">
            <a:avLst/>
          </a:prstGeom>
          <a:noFill/>
        </p:spPr>
        <p:txBody>
          <a:bodyPr wrap="square" lIns="0" tIns="0" rIns="0" bIns="0" rtlCol="0">
            <a:spAutoFit/>
          </a:bodyPr>
          <a:lstStyle/>
          <a:p>
            <a:pPr algn="ctr"/>
            <a:r>
              <a:rPr lang="en-GB" sz="2000" dirty="0">
                <a:solidFill>
                  <a:srgbClr val="009588"/>
                </a:solidFill>
              </a:rPr>
              <a:t>1</a:t>
            </a:r>
            <a:br>
              <a:rPr lang="en-GB" sz="2000" dirty="0">
                <a:solidFill>
                  <a:srgbClr val="009588"/>
                </a:solidFill>
              </a:rPr>
            </a:br>
            <a:r>
              <a:rPr lang="en-GB" sz="2000" dirty="0">
                <a:solidFill>
                  <a:srgbClr val="009588"/>
                </a:solidFill>
              </a:rPr>
              <a:t>2</a:t>
            </a:r>
          </a:p>
        </p:txBody>
      </p:sp>
      <p:cxnSp>
        <p:nvCxnSpPr>
          <p:cNvPr id="4" name="Straight Connector 3"/>
          <p:cNvCxnSpPr>
            <a:stCxn id="2" idx="1"/>
            <a:endCxn id="2" idx="3"/>
          </p:cNvCxnSpPr>
          <p:nvPr/>
        </p:nvCxnSpPr>
        <p:spPr>
          <a:xfrm>
            <a:off x="5640522" y="2962898"/>
            <a:ext cx="139714" cy="0"/>
          </a:xfrm>
          <a:prstGeom prst="line">
            <a:avLst/>
          </a:prstGeom>
          <a:ln>
            <a:solidFill>
              <a:srgbClr val="009588"/>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Which number can be used to correctly complete the sentence?</a:t>
            </a:r>
          </a:p>
        </p:txBody>
      </p:sp>
    </p:spTree>
    <p:extLst>
      <p:ext uri="{BB962C8B-B14F-4D97-AF65-F5344CB8AC3E}">
        <p14:creationId xmlns:p14="http://schemas.microsoft.com/office/powerpoint/2010/main" val="2875823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1"/>
                                        </p:tgtEl>
                                        <p:attrNameLst>
                                          <p:attrName>fillcolor</p:attrName>
                                        </p:attrNameLst>
                                      </p:cBhvr>
                                      <p:to>
                                        <a:srgbClr val="689429"/>
                                      </p:to>
                                    </p:animClr>
                                    <p:set>
                                      <p:cBhvr>
                                        <p:cTn id="7" dur="2000" fill="hold"/>
                                        <p:tgtEl>
                                          <p:spTgt spid="21"/>
                                        </p:tgtEl>
                                        <p:attrNameLst>
                                          <p:attrName>fill.type</p:attrName>
                                        </p:attrNameLst>
                                      </p:cBhvr>
                                      <p:to>
                                        <p:strVal val="solid"/>
                                      </p:to>
                                    </p:set>
                                    <p:set>
                                      <p:cBhvr>
                                        <p:cTn id="8" dur="2000" fill="hold"/>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222695"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cxnSp>
        <p:nvCxnSpPr>
          <p:cNvPr id="103" name="Straight Connector 102"/>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159529"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72</a:t>
            </a:r>
          </a:p>
        </p:txBody>
      </p:sp>
      <p:sp>
        <p:nvSpPr>
          <p:cNvPr id="22" name="TextBox 21"/>
          <p:cNvSpPr txBox="1"/>
          <p:nvPr/>
        </p:nvSpPr>
        <p:spPr>
          <a:xfrm>
            <a:off x="2955470"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48</a:t>
            </a:r>
          </a:p>
        </p:txBody>
      </p:sp>
      <p:sp>
        <p:nvSpPr>
          <p:cNvPr id="23" name="TextBox 22"/>
          <p:cNvSpPr txBox="1"/>
          <p:nvPr/>
        </p:nvSpPr>
        <p:spPr>
          <a:xfrm>
            <a:off x="751411"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24</a:t>
            </a:r>
          </a:p>
        </p:txBody>
      </p:sp>
      <p:sp>
        <p:nvSpPr>
          <p:cNvPr id="24" name="TextBox 23"/>
          <p:cNvSpPr txBox="1"/>
          <p:nvPr/>
        </p:nvSpPr>
        <p:spPr>
          <a:xfrm>
            <a:off x="7363589"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96</a:t>
            </a:r>
          </a:p>
        </p:txBody>
      </p:sp>
      <p:sp>
        <p:nvSpPr>
          <p:cNvPr id="13" name="Rectangle 12"/>
          <p:cNvSpPr/>
          <p:nvPr/>
        </p:nvSpPr>
        <p:spPr>
          <a:xfrm>
            <a:off x="751411" y="2400926"/>
            <a:ext cx="7636939" cy="1028074"/>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There are </a:t>
            </a:r>
            <a:r>
              <a:rPr lang="en-GB" sz="2400" u="sng" dirty="0">
                <a:solidFill>
                  <a:srgbClr val="009588"/>
                </a:solidFill>
              </a:rPr>
              <a:t>	</a:t>
            </a:r>
            <a:r>
              <a:rPr lang="en-GB" sz="2400" dirty="0">
                <a:solidFill>
                  <a:srgbClr val="009588"/>
                </a:solidFill>
              </a:rPr>
              <a:t> hours in 3 days.</a:t>
            </a:r>
          </a:p>
        </p:txBody>
      </p:sp>
      <p:sp>
        <p:nvSpPr>
          <p:cNvPr id="14" name="TextBox 13"/>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Which number can be used to correctly complete the sentence?</a:t>
            </a:r>
          </a:p>
        </p:txBody>
      </p:sp>
    </p:spTree>
    <p:extLst>
      <p:ext uri="{BB962C8B-B14F-4D97-AF65-F5344CB8AC3E}">
        <p14:creationId xmlns:p14="http://schemas.microsoft.com/office/powerpoint/2010/main" val="975402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1"/>
                                        </p:tgtEl>
                                        <p:attrNameLst>
                                          <p:attrName>fillcolor</p:attrName>
                                        </p:attrNameLst>
                                      </p:cBhvr>
                                      <p:to>
                                        <a:srgbClr val="689429"/>
                                      </p:to>
                                    </p:animClr>
                                    <p:set>
                                      <p:cBhvr>
                                        <p:cTn id="7" dur="2000" fill="hold"/>
                                        <p:tgtEl>
                                          <p:spTgt spid="21"/>
                                        </p:tgtEl>
                                        <p:attrNameLst>
                                          <p:attrName>fill.type</p:attrName>
                                        </p:attrNameLst>
                                      </p:cBhvr>
                                      <p:to>
                                        <p:strVal val="solid"/>
                                      </p:to>
                                    </p:set>
                                    <p:set>
                                      <p:cBhvr>
                                        <p:cTn id="8" dur="2000" fill="hold"/>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222695"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cxnSp>
        <p:nvCxnSpPr>
          <p:cNvPr id="103" name="Straight Connector 102"/>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751412" y="2357455"/>
            <a:ext cx="2978760" cy="917683"/>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days in 48 hours</a:t>
            </a:r>
          </a:p>
        </p:txBody>
      </p:sp>
      <p:sp>
        <p:nvSpPr>
          <p:cNvPr id="16" name="Rectangle 15"/>
          <p:cNvSpPr/>
          <p:nvPr/>
        </p:nvSpPr>
        <p:spPr>
          <a:xfrm>
            <a:off x="751412" y="3569676"/>
            <a:ext cx="2978760" cy="917683"/>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hours in 10 days</a:t>
            </a:r>
          </a:p>
        </p:txBody>
      </p:sp>
      <p:sp>
        <p:nvSpPr>
          <p:cNvPr id="17" name="Rectangle 16"/>
          <p:cNvSpPr/>
          <p:nvPr/>
        </p:nvSpPr>
        <p:spPr>
          <a:xfrm>
            <a:off x="733315" y="4781897"/>
            <a:ext cx="2978760" cy="917683"/>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hours in 4 days</a:t>
            </a:r>
          </a:p>
        </p:txBody>
      </p:sp>
      <p:cxnSp>
        <p:nvCxnSpPr>
          <p:cNvPr id="6" name="Straight Connector 5"/>
          <p:cNvCxnSpPr>
            <a:stCxn id="13" idx="3"/>
            <a:endCxn id="22" idx="1"/>
          </p:cNvCxnSpPr>
          <p:nvPr/>
        </p:nvCxnSpPr>
        <p:spPr>
          <a:xfrm>
            <a:off x="3730172" y="2816297"/>
            <a:ext cx="3637656" cy="1212221"/>
          </a:xfrm>
          <a:prstGeom prst="line">
            <a:avLst/>
          </a:prstGeom>
          <a:ln w="28575">
            <a:solidFill>
              <a:srgbClr val="009588"/>
            </a:solidFill>
            <a:prstDash val="solid"/>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16" idx="3"/>
            <a:endCxn id="23" idx="1"/>
          </p:cNvCxnSpPr>
          <p:nvPr/>
        </p:nvCxnSpPr>
        <p:spPr>
          <a:xfrm flipV="1">
            <a:off x="3730172" y="2816297"/>
            <a:ext cx="3637656" cy="1212221"/>
          </a:xfrm>
          <a:prstGeom prst="line">
            <a:avLst/>
          </a:prstGeom>
          <a:ln w="28575">
            <a:solidFill>
              <a:srgbClr val="009588"/>
            </a:solidFill>
            <a:prstDash val="solid"/>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17" idx="3"/>
            <a:endCxn id="24" idx="1"/>
          </p:cNvCxnSpPr>
          <p:nvPr/>
        </p:nvCxnSpPr>
        <p:spPr>
          <a:xfrm flipV="1">
            <a:off x="3712075" y="5240738"/>
            <a:ext cx="3655753" cy="1"/>
          </a:xfrm>
          <a:prstGeom prst="line">
            <a:avLst/>
          </a:prstGeom>
          <a:ln w="28575">
            <a:solidFill>
              <a:srgbClr val="009588"/>
            </a:solidFill>
            <a:prstDash val="soli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7367828" y="3569676"/>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2</a:t>
            </a:r>
          </a:p>
        </p:txBody>
      </p:sp>
      <p:sp>
        <p:nvSpPr>
          <p:cNvPr id="23" name="TextBox 22"/>
          <p:cNvSpPr txBox="1"/>
          <p:nvPr/>
        </p:nvSpPr>
        <p:spPr>
          <a:xfrm>
            <a:off x="7367828" y="235745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240</a:t>
            </a:r>
          </a:p>
        </p:txBody>
      </p:sp>
      <p:sp>
        <p:nvSpPr>
          <p:cNvPr id="24" name="TextBox 23"/>
          <p:cNvSpPr txBox="1"/>
          <p:nvPr/>
        </p:nvSpPr>
        <p:spPr>
          <a:xfrm>
            <a:off x="7367828" y="4781896"/>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96</a:t>
            </a:r>
          </a:p>
        </p:txBody>
      </p:sp>
      <p:sp>
        <p:nvSpPr>
          <p:cNvPr id="18" name="TextBox 17"/>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Match the statements to the correct number.</a:t>
            </a:r>
          </a:p>
        </p:txBody>
      </p:sp>
    </p:spTree>
    <p:extLst>
      <p:ext uri="{BB962C8B-B14F-4D97-AF65-F5344CB8AC3E}">
        <p14:creationId xmlns:p14="http://schemas.microsoft.com/office/powerpoint/2010/main" val="336697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792168" y="4551528"/>
            <a:ext cx="4357682" cy="475748"/>
          </a:xfrm>
          <a:prstGeom prst="rect">
            <a:avLst/>
          </a:prstGeom>
          <a:solidFill>
            <a:srgbClr val="8ACBC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1874520" y="2633212"/>
            <a:ext cx="4358640" cy="475748"/>
          </a:xfrm>
          <a:prstGeom prst="rect">
            <a:avLst/>
          </a:prstGeom>
          <a:solidFill>
            <a:srgbClr val="8ACBC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792168" y="3108960"/>
            <a:ext cx="5440992" cy="1434906"/>
          </a:xfrm>
          <a:prstGeom prst="rect">
            <a:avLst/>
          </a:prstGeom>
          <a:solidFill>
            <a:srgbClr val="8ACBC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sp>
        <p:nvSpPr>
          <p:cNvPr id="10" name="Rectangle 9"/>
          <p:cNvSpPr/>
          <p:nvPr/>
        </p:nvSpPr>
        <p:spPr>
          <a:xfrm>
            <a:off x="2222695"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2" name="Table 1"/>
          <p:cNvGraphicFramePr>
            <a:graphicFrameLocks noGrp="1"/>
          </p:cNvGraphicFramePr>
          <p:nvPr>
            <p:extLst>
              <p:ext uri="{D42A27DB-BD31-4B8C-83A1-F6EECF244321}">
                <p14:modId xmlns:p14="http://schemas.microsoft.com/office/powerpoint/2010/main" val="514494305"/>
              </p:ext>
            </p:extLst>
          </p:nvPr>
        </p:nvGraphicFramePr>
        <p:xfrm>
          <a:off x="792168" y="2146340"/>
          <a:ext cx="7614439" cy="2880936"/>
        </p:xfrm>
        <a:graphic>
          <a:graphicData uri="http://schemas.openxmlformats.org/drawingml/2006/table">
            <a:tbl>
              <a:tblPr firstRow="1" bandRow="1">
                <a:tableStyleId>{5C22544A-7EE6-4342-B048-85BDC9FD1C3A}</a:tableStyleId>
              </a:tblPr>
              <a:tblGrid>
                <a:gridCol w="1087777">
                  <a:extLst>
                    <a:ext uri="{9D8B030D-6E8A-4147-A177-3AD203B41FA5}">
                      <a16:colId xmlns:a16="http://schemas.microsoft.com/office/drawing/2014/main" xmlns="" val="2311644365"/>
                    </a:ext>
                  </a:extLst>
                </a:gridCol>
                <a:gridCol w="1087777">
                  <a:extLst>
                    <a:ext uri="{9D8B030D-6E8A-4147-A177-3AD203B41FA5}">
                      <a16:colId xmlns:a16="http://schemas.microsoft.com/office/drawing/2014/main" xmlns="" val="1376964302"/>
                    </a:ext>
                  </a:extLst>
                </a:gridCol>
                <a:gridCol w="1087777">
                  <a:extLst>
                    <a:ext uri="{9D8B030D-6E8A-4147-A177-3AD203B41FA5}">
                      <a16:colId xmlns:a16="http://schemas.microsoft.com/office/drawing/2014/main" xmlns="" val="3774700827"/>
                    </a:ext>
                  </a:extLst>
                </a:gridCol>
                <a:gridCol w="1087777">
                  <a:extLst>
                    <a:ext uri="{9D8B030D-6E8A-4147-A177-3AD203B41FA5}">
                      <a16:colId xmlns:a16="http://schemas.microsoft.com/office/drawing/2014/main" xmlns="" val="1965826244"/>
                    </a:ext>
                  </a:extLst>
                </a:gridCol>
                <a:gridCol w="1087777">
                  <a:extLst>
                    <a:ext uri="{9D8B030D-6E8A-4147-A177-3AD203B41FA5}">
                      <a16:colId xmlns:a16="http://schemas.microsoft.com/office/drawing/2014/main" xmlns="" val="2076559216"/>
                    </a:ext>
                  </a:extLst>
                </a:gridCol>
                <a:gridCol w="1087777">
                  <a:extLst>
                    <a:ext uri="{9D8B030D-6E8A-4147-A177-3AD203B41FA5}">
                      <a16:colId xmlns:a16="http://schemas.microsoft.com/office/drawing/2014/main" xmlns="" val="4121081741"/>
                    </a:ext>
                  </a:extLst>
                </a:gridCol>
                <a:gridCol w="1087777">
                  <a:extLst>
                    <a:ext uri="{9D8B030D-6E8A-4147-A177-3AD203B41FA5}">
                      <a16:colId xmlns:a16="http://schemas.microsoft.com/office/drawing/2014/main" xmlns="" val="989618155"/>
                    </a:ext>
                  </a:extLst>
                </a:gridCol>
              </a:tblGrid>
              <a:tr h="480156">
                <a:tc>
                  <a:txBody>
                    <a:bodyPr/>
                    <a:lstStyle/>
                    <a:p>
                      <a:pPr algn="ctr"/>
                      <a:r>
                        <a:rPr lang="en-GB" dirty="0">
                          <a:solidFill>
                            <a:schemeClr val="bg1"/>
                          </a:solidFill>
                        </a:rPr>
                        <a:t>Mo</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err="1">
                          <a:solidFill>
                            <a:schemeClr val="bg1"/>
                          </a:solidFill>
                        </a:rPr>
                        <a:t>Tu</a:t>
                      </a:r>
                      <a:endParaRPr lang="en-GB" dirty="0">
                        <a:solidFill>
                          <a:schemeClr val="bg1"/>
                        </a:solidFill>
                      </a:endParaRP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We</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Thu</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Fri</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Sa</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Su</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extLst>
                  <a:ext uri="{0D108BD9-81ED-4DB2-BD59-A6C34878D82A}">
                    <a16:rowId xmlns:a16="http://schemas.microsoft.com/office/drawing/2014/main" xmlns="" val="3131088457"/>
                  </a:ext>
                </a:extLst>
              </a:tr>
              <a:tr h="480156">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201757097"/>
                  </a:ext>
                </a:extLst>
              </a:tr>
              <a:tr h="480156">
                <a:tc>
                  <a:txBody>
                    <a:bodyPr/>
                    <a:lstStyle/>
                    <a:p>
                      <a:pPr algn="ctr"/>
                      <a:r>
                        <a:rPr lang="en-GB" dirty="0"/>
                        <a:t>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82469998"/>
                  </a:ext>
                </a:extLst>
              </a:tr>
              <a:tr h="480156">
                <a:tc>
                  <a:txBody>
                    <a:bodyPr/>
                    <a:lstStyle/>
                    <a:p>
                      <a:pPr algn="ctr"/>
                      <a:r>
                        <a:rPr lang="en-GB" dirty="0"/>
                        <a:t>14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219199477"/>
                  </a:ext>
                </a:extLst>
              </a:tr>
              <a:tr h="480156">
                <a:tc>
                  <a:txBody>
                    <a:bodyPr/>
                    <a:lstStyle/>
                    <a:p>
                      <a:pPr algn="ctr"/>
                      <a:r>
                        <a:rPr lang="en-GB" dirty="0"/>
                        <a:t>21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24776256"/>
                  </a:ext>
                </a:extLst>
              </a:tr>
              <a:tr h="480156">
                <a:tc>
                  <a:txBody>
                    <a:bodyPr/>
                    <a:lstStyle/>
                    <a:p>
                      <a:pPr algn="ctr"/>
                      <a:r>
                        <a:rPr lang="en-GB" dirty="0"/>
                        <a:t>28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504526811"/>
                  </a:ext>
                </a:extLst>
              </a:tr>
            </a:tbl>
          </a:graphicData>
        </a:graphic>
      </p:graphicFrame>
      <p:sp>
        <p:nvSpPr>
          <p:cNvPr id="20" name="TextBox 19"/>
          <p:cNvSpPr txBox="1"/>
          <p:nvPr/>
        </p:nvSpPr>
        <p:spPr>
          <a:xfrm>
            <a:off x="773907" y="5206472"/>
            <a:ext cx="3816350" cy="917683"/>
          </a:xfrm>
          <a:prstGeom prst="rect">
            <a:avLst/>
          </a:prstGeom>
          <a:solidFill>
            <a:schemeClr val="bg1"/>
          </a:solidFill>
          <a:ln w="28575">
            <a:solidFill>
              <a:srgbClr val="689429"/>
            </a:solidFill>
          </a:ln>
        </p:spPr>
        <p:txBody>
          <a:bodyPr wrap="square" lIns="108000" tIns="108000" rIns="108000" bIns="108000" rtlCol="0" anchor="ctr">
            <a:noAutofit/>
          </a:bodyPr>
          <a:lstStyle/>
          <a:p>
            <a:pPr algn="ctr"/>
            <a:r>
              <a:rPr lang="en-GB" b="1" dirty="0">
                <a:solidFill>
                  <a:srgbClr val="689429"/>
                </a:solidFill>
              </a:rPr>
              <a:t>There are 3 full working weeks </a:t>
            </a:r>
            <a:br>
              <a:rPr lang="en-GB" b="1" dirty="0">
                <a:solidFill>
                  <a:srgbClr val="689429"/>
                </a:solidFill>
              </a:rPr>
            </a:br>
            <a:r>
              <a:rPr lang="en-GB" b="1" dirty="0">
                <a:solidFill>
                  <a:srgbClr val="689429"/>
                </a:solidFill>
              </a:rPr>
              <a:t>(15 days) and 8 additional days.</a:t>
            </a:r>
          </a:p>
        </p:txBody>
      </p:sp>
      <p:sp>
        <p:nvSpPr>
          <p:cNvPr id="21" name="Rectangle 20"/>
          <p:cNvSpPr/>
          <p:nvPr/>
        </p:nvSpPr>
        <p:spPr>
          <a:xfrm>
            <a:off x="6199840" y="5366655"/>
            <a:ext cx="2188510" cy="623241"/>
          </a:xfrm>
          <a:prstGeom prst="rect">
            <a:avLst/>
          </a:prstGeom>
          <a:noFill/>
          <a:ln w="28575">
            <a:solidFill>
              <a:srgbClr val="68942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689429"/>
                </a:solidFill>
              </a:rPr>
              <a:t>15 + 8 = 23</a:t>
            </a:r>
          </a:p>
        </p:txBody>
      </p:sp>
      <p:cxnSp>
        <p:nvCxnSpPr>
          <p:cNvPr id="22" name="Straight Connector 21"/>
          <p:cNvCxnSpPr>
            <a:stCxn id="21" idx="1"/>
            <a:endCxn id="20" idx="3"/>
          </p:cNvCxnSpPr>
          <p:nvPr/>
        </p:nvCxnSpPr>
        <p:spPr>
          <a:xfrm flipH="1" flipV="1">
            <a:off x="4590257" y="5665314"/>
            <a:ext cx="1609583" cy="12962"/>
          </a:xfrm>
          <a:prstGeom prst="line">
            <a:avLst/>
          </a:prstGeom>
          <a:ln w="28575">
            <a:solidFill>
              <a:srgbClr val="689429"/>
            </a:solidFill>
            <a:prstDash val="solid"/>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73907" y="1320405"/>
            <a:ext cx="7641077" cy="746472"/>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A doctor’s surgery is open Monday to Friday every week. How many days will it be open in this month? </a:t>
            </a:r>
            <a:r>
              <a:rPr lang="en-GB" dirty="0">
                <a:solidFill>
                  <a:schemeClr val="bg1"/>
                </a:solidFill>
              </a:rPr>
              <a:t>Explain your answer</a:t>
            </a:r>
            <a:r>
              <a:rPr lang="en-GB" b="1" dirty="0">
                <a:solidFill>
                  <a:schemeClr val="bg1"/>
                </a:solidFill>
              </a:rPr>
              <a:t>.</a:t>
            </a:r>
            <a:endParaRPr lang="en-GB" dirty="0">
              <a:solidFill>
                <a:schemeClr val="bg1"/>
              </a:solidFill>
            </a:endParaRP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750"/>
                                        <p:tgtEl>
                                          <p:spTgt spid="25"/>
                                        </p:tgtEl>
                                      </p:cBhvr>
                                    </p:animEffect>
                                  </p:childTnLst>
                                </p:cTn>
                              </p:par>
                            </p:childTnLst>
                          </p:cTn>
                        </p:par>
                        <p:par>
                          <p:cTn id="12" fill="hold">
                            <p:stCondLst>
                              <p:cond delay="1750"/>
                            </p:stCondLst>
                            <p:childTnLst>
                              <p:par>
                                <p:cTn id="13" presetID="10" presetClass="entr" presetSubtype="0" fill="hold" grpId="0" nodeType="afterEffect">
                                  <p:stCondLst>
                                    <p:cond delay="50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750"/>
                                        <p:tgtEl>
                                          <p:spTgt spid="28"/>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750"/>
                                        <p:tgtEl>
                                          <p:spTgt spid="29"/>
                                        </p:tgtEl>
                                      </p:cBhvr>
                                    </p:animEffect>
                                  </p:childTnLst>
                                </p:cTn>
                              </p:par>
                            </p:childTnLst>
                          </p:cTn>
                        </p:par>
                        <p:par>
                          <p:cTn id="19" fill="hold">
                            <p:stCondLst>
                              <p:cond delay="3000"/>
                            </p:stCondLst>
                            <p:childTnLst>
                              <p:par>
                                <p:cTn id="20" presetID="22" presetClass="entr" presetSubtype="8" fill="hold" nodeType="afterEffect">
                                  <p:stCondLst>
                                    <p:cond delay="100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4500"/>
                            </p:stCondLst>
                            <p:childTnLst>
                              <p:par>
                                <p:cTn id="24" presetID="22" presetClass="entr" presetSubtype="8"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5"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sp>
        <p:nvSpPr>
          <p:cNvPr id="10" name="Rectangle 9"/>
          <p:cNvSpPr/>
          <p:nvPr/>
        </p:nvSpPr>
        <p:spPr>
          <a:xfrm>
            <a:off x="2222695"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2" name="Table 1"/>
          <p:cNvGraphicFramePr>
            <a:graphicFrameLocks noGrp="1"/>
          </p:cNvGraphicFramePr>
          <p:nvPr>
            <p:extLst>
              <p:ext uri="{D42A27DB-BD31-4B8C-83A1-F6EECF244321}">
                <p14:modId xmlns:p14="http://schemas.microsoft.com/office/powerpoint/2010/main" val="2264335818"/>
              </p:ext>
            </p:extLst>
          </p:nvPr>
        </p:nvGraphicFramePr>
        <p:xfrm>
          <a:off x="764780" y="1917231"/>
          <a:ext cx="7614439" cy="2880936"/>
        </p:xfrm>
        <a:graphic>
          <a:graphicData uri="http://schemas.openxmlformats.org/drawingml/2006/table">
            <a:tbl>
              <a:tblPr firstRow="1" bandRow="1">
                <a:tableStyleId>{5C22544A-7EE6-4342-B048-85BDC9FD1C3A}</a:tableStyleId>
              </a:tblPr>
              <a:tblGrid>
                <a:gridCol w="1087777">
                  <a:extLst>
                    <a:ext uri="{9D8B030D-6E8A-4147-A177-3AD203B41FA5}">
                      <a16:colId xmlns:a16="http://schemas.microsoft.com/office/drawing/2014/main" xmlns="" val="2311644365"/>
                    </a:ext>
                  </a:extLst>
                </a:gridCol>
                <a:gridCol w="1087777">
                  <a:extLst>
                    <a:ext uri="{9D8B030D-6E8A-4147-A177-3AD203B41FA5}">
                      <a16:colId xmlns:a16="http://schemas.microsoft.com/office/drawing/2014/main" xmlns="" val="1376964302"/>
                    </a:ext>
                  </a:extLst>
                </a:gridCol>
                <a:gridCol w="1087777">
                  <a:extLst>
                    <a:ext uri="{9D8B030D-6E8A-4147-A177-3AD203B41FA5}">
                      <a16:colId xmlns:a16="http://schemas.microsoft.com/office/drawing/2014/main" xmlns="" val="3774700827"/>
                    </a:ext>
                  </a:extLst>
                </a:gridCol>
                <a:gridCol w="1087777">
                  <a:extLst>
                    <a:ext uri="{9D8B030D-6E8A-4147-A177-3AD203B41FA5}">
                      <a16:colId xmlns:a16="http://schemas.microsoft.com/office/drawing/2014/main" xmlns="" val="1965826244"/>
                    </a:ext>
                  </a:extLst>
                </a:gridCol>
                <a:gridCol w="1087777">
                  <a:extLst>
                    <a:ext uri="{9D8B030D-6E8A-4147-A177-3AD203B41FA5}">
                      <a16:colId xmlns:a16="http://schemas.microsoft.com/office/drawing/2014/main" xmlns="" val="2076559216"/>
                    </a:ext>
                  </a:extLst>
                </a:gridCol>
                <a:gridCol w="1087777">
                  <a:extLst>
                    <a:ext uri="{9D8B030D-6E8A-4147-A177-3AD203B41FA5}">
                      <a16:colId xmlns:a16="http://schemas.microsoft.com/office/drawing/2014/main" xmlns="" val="4121081741"/>
                    </a:ext>
                  </a:extLst>
                </a:gridCol>
                <a:gridCol w="1087777">
                  <a:extLst>
                    <a:ext uri="{9D8B030D-6E8A-4147-A177-3AD203B41FA5}">
                      <a16:colId xmlns:a16="http://schemas.microsoft.com/office/drawing/2014/main" xmlns="" val="989618155"/>
                    </a:ext>
                  </a:extLst>
                </a:gridCol>
              </a:tblGrid>
              <a:tr h="480156">
                <a:tc>
                  <a:txBody>
                    <a:bodyPr/>
                    <a:lstStyle/>
                    <a:p>
                      <a:pPr algn="ctr"/>
                      <a:r>
                        <a:rPr lang="en-GB" dirty="0">
                          <a:solidFill>
                            <a:schemeClr val="bg1"/>
                          </a:solidFill>
                        </a:rPr>
                        <a:t>Mo</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err="1">
                          <a:solidFill>
                            <a:schemeClr val="bg1"/>
                          </a:solidFill>
                        </a:rPr>
                        <a:t>Tu</a:t>
                      </a:r>
                      <a:endParaRPr lang="en-GB" dirty="0">
                        <a:solidFill>
                          <a:schemeClr val="bg1"/>
                        </a:solidFill>
                      </a:endParaRP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We</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Thu</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Fri</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Sa</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Su</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extLst>
                  <a:ext uri="{0D108BD9-81ED-4DB2-BD59-A6C34878D82A}">
                    <a16:rowId xmlns:a16="http://schemas.microsoft.com/office/drawing/2014/main" xmlns="" val="3131088457"/>
                  </a:ext>
                </a:extLst>
              </a:tr>
              <a:tr h="480156">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201757097"/>
                  </a:ext>
                </a:extLst>
              </a:tr>
              <a:tr h="480156">
                <a:tc>
                  <a:txBody>
                    <a:bodyPr/>
                    <a:lstStyle/>
                    <a:p>
                      <a:pPr algn="ctr"/>
                      <a:r>
                        <a:rPr lang="en-GB" dirty="0"/>
                        <a:t>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82469998"/>
                  </a:ext>
                </a:extLst>
              </a:tr>
              <a:tr h="480156">
                <a:tc>
                  <a:txBody>
                    <a:bodyPr/>
                    <a:lstStyle/>
                    <a:p>
                      <a:pPr algn="ctr"/>
                      <a:r>
                        <a:rPr lang="en-GB" dirty="0"/>
                        <a:t>14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219199477"/>
                  </a:ext>
                </a:extLst>
              </a:tr>
              <a:tr h="480156">
                <a:tc>
                  <a:txBody>
                    <a:bodyPr/>
                    <a:lstStyle/>
                    <a:p>
                      <a:pPr algn="ctr"/>
                      <a:r>
                        <a:rPr lang="en-GB" dirty="0"/>
                        <a:t>21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24776256"/>
                  </a:ext>
                </a:extLst>
              </a:tr>
              <a:tr h="480156">
                <a:tc>
                  <a:txBody>
                    <a:bodyPr/>
                    <a:lstStyle/>
                    <a:p>
                      <a:pPr algn="ctr"/>
                      <a:r>
                        <a:rPr lang="en-GB" dirty="0"/>
                        <a:t>28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504526811"/>
                  </a:ext>
                </a:extLst>
              </a:tr>
            </a:tbl>
          </a:graphicData>
        </a:graphic>
      </p:graphicFrame>
      <p:sp>
        <p:nvSpPr>
          <p:cNvPr id="20" name="TextBox 19"/>
          <p:cNvSpPr txBox="1"/>
          <p:nvPr/>
        </p:nvSpPr>
        <p:spPr>
          <a:xfrm>
            <a:off x="773907" y="4974826"/>
            <a:ext cx="3816350" cy="1149329"/>
          </a:xfrm>
          <a:prstGeom prst="rect">
            <a:avLst/>
          </a:prstGeom>
          <a:solidFill>
            <a:schemeClr val="bg1"/>
          </a:solidFill>
          <a:ln w="28575">
            <a:solidFill>
              <a:srgbClr val="689429"/>
            </a:solidFill>
          </a:ln>
        </p:spPr>
        <p:txBody>
          <a:bodyPr wrap="square" lIns="108000" tIns="108000" rIns="108000" bIns="108000" rtlCol="0" anchor="ctr">
            <a:noAutofit/>
          </a:bodyPr>
          <a:lstStyle/>
          <a:p>
            <a:pPr algn="ctr"/>
            <a:r>
              <a:rPr lang="en-GB" b="1" dirty="0">
                <a:solidFill>
                  <a:srgbClr val="689429"/>
                </a:solidFill>
              </a:rPr>
              <a:t>January, March, May, July, August, October, December.</a:t>
            </a:r>
          </a:p>
        </p:txBody>
      </p:sp>
      <p:sp>
        <p:nvSpPr>
          <p:cNvPr id="21" name="Rectangle 20"/>
          <p:cNvSpPr/>
          <p:nvPr/>
        </p:nvSpPr>
        <p:spPr>
          <a:xfrm>
            <a:off x="5067946" y="4974826"/>
            <a:ext cx="3320404" cy="1149329"/>
          </a:xfrm>
          <a:prstGeom prst="rect">
            <a:avLst/>
          </a:prstGeom>
          <a:noFill/>
          <a:ln w="28575">
            <a:solidFill>
              <a:srgbClr val="68942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689429"/>
                </a:solidFill>
              </a:rPr>
              <a:t>It can only be these months </a:t>
            </a:r>
            <a:br>
              <a:rPr lang="en-GB" dirty="0">
                <a:solidFill>
                  <a:srgbClr val="689429"/>
                </a:solidFill>
              </a:rPr>
            </a:br>
            <a:r>
              <a:rPr lang="en-GB" dirty="0">
                <a:solidFill>
                  <a:srgbClr val="689429"/>
                </a:solidFill>
              </a:rPr>
              <a:t>as these months have </a:t>
            </a:r>
            <a:br>
              <a:rPr lang="en-GB" dirty="0">
                <a:solidFill>
                  <a:srgbClr val="689429"/>
                </a:solidFill>
              </a:rPr>
            </a:br>
            <a:r>
              <a:rPr lang="en-GB" dirty="0">
                <a:solidFill>
                  <a:srgbClr val="689429"/>
                </a:solidFill>
              </a:rPr>
              <a:t>31 days in them.</a:t>
            </a:r>
          </a:p>
        </p:txBody>
      </p:sp>
      <p:cxnSp>
        <p:nvCxnSpPr>
          <p:cNvPr id="22" name="Straight Connector 21"/>
          <p:cNvCxnSpPr>
            <a:stCxn id="21" idx="1"/>
            <a:endCxn id="20" idx="3"/>
          </p:cNvCxnSpPr>
          <p:nvPr/>
        </p:nvCxnSpPr>
        <p:spPr>
          <a:xfrm flipH="1">
            <a:off x="4590257" y="5549491"/>
            <a:ext cx="477689" cy="0"/>
          </a:xfrm>
          <a:prstGeom prst="line">
            <a:avLst/>
          </a:prstGeom>
          <a:ln w="28575">
            <a:solidFill>
              <a:srgbClr val="689429"/>
            </a:solidFill>
            <a:prstDash val="solid"/>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73907" y="1278899"/>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What month could this be? </a:t>
            </a:r>
            <a:r>
              <a:rPr lang="en-GB" dirty="0">
                <a:solidFill>
                  <a:schemeClr val="bg1"/>
                </a:solidFill>
              </a:rPr>
              <a:t>Explain with reasoning.</a:t>
            </a:r>
          </a:p>
        </p:txBody>
      </p:sp>
    </p:spTree>
    <p:extLst>
      <p:ext uri="{BB962C8B-B14F-4D97-AF65-F5344CB8AC3E}">
        <p14:creationId xmlns:p14="http://schemas.microsoft.com/office/powerpoint/2010/main" val="1409202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100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left)">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sp>
        <p:nvSpPr>
          <p:cNvPr id="10" name="Rectangle 9"/>
          <p:cNvSpPr/>
          <p:nvPr/>
        </p:nvSpPr>
        <p:spPr>
          <a:xfrm>
            <a:off x="2222695"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55650" y="4653908"/>
            <a:ext cx="2158031" cy="1438917"/>
          </a:xfrm>
          <a:prstGeom prst="rect">
            <a:avLst/>
          </a:prstGeom>
          <a:solidFill>
            <a:schemeClr val="bg1"/>
          </a:solidFill>
          <a:ln w="28575">
            <a:solidFill>
              <a:srgbClr val="689429"/>
            </a:solidFill>
            <a:prstDash val="solid"/>
          </a:ln>
        </p:spPr>
        <p:txBody>
          <a:bodyPr wrap="square" lIns="108000" tIns="108000" rIns="108000" bIns="108000" rtlCol="0" anchor="ctr">
            <a:noAutofit/>
          </a:bodyPr>
          <a:lstStyle/>
          <a:p>
            <a:pPr algn="ctr"/>
            <a:r>
              <a:rPr lang="en-GB" b="1" dirty="0">
                <a:solidFill>
                  <a:srgbClr val="689429"/>
                </a:solidFill>
              </a:rPr>
              <a:t>Anna is awake for 13 hours. </a:t>
            </a:r>
          </a:p>
        </p:txBody>
      </p:sp>
      <p:cxnSp>
        <p:nvCxnSpPr>
          <p:cNvPr id="22" name="Straight Connector 21"/>
          <p:cNvCxnSpPr>
            <a:stCxn id="27" idx="1"/>
          </p:cNvCxnSpPr>
          <p:nvPr/>
        </p:nvCxnSpPr>
        <p:spPr>
          <a:xfrm flipH="1" flipV="1">
            <a:off x="2913682" y="5345312"/>
            <a:ext cx="581184" cy="7262"/>
          </a:xfrm>
          <a:prstGeom prst="line">
            <a:avLst/>
          </a:prstGeom>
          <a:ln w="28575">
            <a:solidFill>
              <a:srgbClr val="689429"/>
            </a:solidFill>
            <a:prstDash val="solid"/>
          </a:ln>
        </p:spPr>
        <p:style>
          <a:lnRef idx="1">
            <a:schemeClr val="accent1"/>
          </a:lnRef>
          <a:fillRef idx="0">
            <a:schemeClr val="accent1"/>
          </a:fillRef>
          <a:effectRef idx="0">
            <a:schemeClr val="accent1"/>
          </a:effectRef>
          <a:fontRef idx="minor">
            <a:schemeClr val="tx1"/>
          </a:fontRef>
        </p:style>
      </p:cxnSp>
      <p:sp>
        <p:nvSpPr>
          <p:cNvPr id="4" name="Rounded Rectangular Callout 3"/>
          <p:cNvSpPr/>
          <p:nvPr/>
        </p:nvSpPr>
        <p:spPr>
          <a:xfrm>
            <a:off x="4572000" y="2016575"/>
            <a:ext cx="3816350" cy="1397972"/>
          </a:xfrm>
          <a:prstGeom prst="wedgeRoundRectCallout">
            <a:avLst>
              <a:gd name="adj1" fmla="val -66722"/>
              <a:gd name="adj2" fmla="val 30350"/>
              <a:gd name="adj3" fmla="val 16667"/>
            </a:avLst>
          </a:prstGeom>
          <a:solidFill>
            <a:schemeClr val="bg1"/>
          </a:solidFill>
          <a:ln>
            <a:solidFill>
              <a:srgbClr val="0095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9588"/>
                </a:solidFill>
              </a:rPr>
              <a:t>If I wake up at half past 6 in the morning and go to sleep at half past 7 at night, I am asleep longer than I am awake.</a:t>
            </a:r>
          </a:p>
        </p:txBody>
      </p:sp>
      <p:sp>
        <p:nvSpPr>
          <p:cNvPr id="5" name="Oval 4"/>
          <p:cNvSpPr/>
          <p:nvPr/>
        </p:nvSpPr>
        <p:spPr>
          <a:xfrm>
            <a:off x="1083571" y="1976428"/>
            <a:ext cx="2278248" cy="2278248"/>
          </a:xfrm>
          <a:prstGeom prst="ellipse">
            <a:avLst/>
          </a:prstGeom>
          <a:solidFill>
            <a:srgbClr val="8ACBC0"/>
          </a:solidFill>
          <a:ln>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1083571" y="1990496"/>
            <a:ext cx="2278248" cy="2278248"/>
          </a:xfrm>
          <a:prstGeom prst="ellipse">
            <a:avLst/>
          </a:prstGeom>
          <a:blipFill>
            <a:blip r:embed="rId3"/>
            <a:srcRect/>
            <a:stretch>
              <a:fillRect l="-2945" t="7883" r="-2945" b="-4747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p:cNvSpPr txBox="1"/>
          <p:nvPr/>
        </p:nvSpPr>
        <p:spPr>
          <a:xfrm>
            <a:off x="3494866" y="4633115"/>
            <a:ext cx="2158031" cy="1438917"/>
          </a:xfrm>
          <a:prstGeom prst="rect">
            <a:avLst/>
          </a:prstGeom>
          <a:solidFill>
            <a:schemeClr val="bg1"/>
          </a:solidFill>
          <a:ln w="28575">
            <a:solidFill>
              <a:srgbClr val="689429"/>
            </a:solidFill>
            <a:prstDash val="solid"/>
          </a:ln>
        </p:spPr>
        <p:txBody>
          <a:bodyPr wrap="square" lIns="108000" tIns="108000" rIns="108000" bIns="108000" rtlCol="0" anchor="ctr">
            <a:noAutofit/>
          </a:bodyPr>
          <a:lstStyle/>
          <a:p>
            <a:pPr algn="ctr"/>
            <a:r>
              <a:rPr lang="en-GB" b="1" dirty="0">
                <a:solidFill>
                  <a:srgbClr val="689429"/>
                </a:solidFill>
              </a:rPr>
              <a:t>Anna is asleep for 11 hours. </a:t>
            </a:r>
          </a:p>
        </p:txBody>
      </p:sp>
      <p:sp>
        <p:nvSpPr>
          <p:cNvPr id="28" name="TextBox 27"/>
          <p:cNvSpPr txBox="1"/>
          <p:nvPr/>
        </p:nvSpPr>
        <p:spPr>
          <a:xfrm>
            <a:off x="6212062" y="4633114"/>
            <a:ext cx="2158031" cy="1438917"/>
          </a:xfrm>
          <a:prstGeom prst="rect">
            <a:avLst/>
          </a:prstGeom>
          <a:solidFill>
            <a:schemeClr val="bg1"/>
          </a:solidFill>
          <a:ln w="28575">
            <a:solidFill>
              <a:srgbClr val="689429"/>
            </a:solidFill>
          </a:ln>
        </p:spPr>
        <p:txBody>
          <a:bodyPr wrap="square" lIns="108000" tIns="108000" rIns="108000" bIns="108000" rtlCol="0" anchor="ctr">
            <a:noAutofit/>
          </a:bodyPr>
          <a:lstStyle/>
          <a:p>
            <a:pPr algn="ctr"/>
            <a:r>
              <a:rPr lang="en-GB" b="1" dirty="0">
                <a:solidFill>
                  <a:srgbClr val="689429"/>
                </a:solidFill>
              </a:rPr>
              <a:t>Anna is awake longer than she sleeps by 2 hours.</a:t>
            </a:r>
          </a:p>
        </p:txBody>
      </p:sp>
      <p:cxnSp>
        <p:nvCxnSpPr>
          <p:cNvPr id="32" name="Straight Connector 31"/>
          <p:cNvCxnSpPr>
            <a:stCxn id="28" idx="1"/>
            <a:endCxn id="27" idx="3"/>
          </p:cNvCxnSpPr>
          <p:nvPr/>
        </p:nvCxnSpPr>
        <p:spPr>
          <a:xfrm flipH="1">
            <a:off x="5652897" y="5352573"/>
            <a:ext cx="559165" cy="1"/>
          </a:xfrm>
          <a:prstGeom prst="line">
            <a:avLst/>
          </a:prstGeom>
          <a:ln w="28575">
            <a:solidFill>
              <a:srgbClr val="689429"/>
            </a:solidFill>
            <a:prstDash val="solid"/>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755650" y="1333522"/>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Year 3 are discussing time.</a:t>
            </a:r>
            <a:endParaRPr lang="en-GB" dirty="0">
              <a:solidFill>
                <a:schemeClr val="bg1"/>
              </a:solidFill>
            </a:endParaRPr>
          </a:p>
        </p:txBody>
      </p:sp>
      <p:sp>
        <p:nvSpPr>
          <p:cNvPr id="23" name="TextBox 22"/>
          <p:cNvSpPr txBox="1"/>
          <p:nvPr/>
        </p:nvSpPr>
        <p:spPr>
          <a:xfrm>
            <a:off x="4270888" y="3650082"/>
            <a:ext cx="4125839" cy="747497"/>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Do you agree with Anna? </a:t>
            </a:r>
            <a:br>
              <a:rPr lang="en-GB" b="1" dirty="0">
                <a:solidFill>
                  <a:schemeClr val="bg1"/>
                </a:solidFill>
              </a:rPr>
            </a:br>
            <a:r>
              <a:rPr lang="en-GB" dirty="0">
                <a:solidFill>
                  <a:schemeClr val="bg1"/>
                </a:solidFill>
              </a:rPr>
              <a:t>Use reasoning to explain your answer</a:t>
            </a:r>
            <a:r>
              <a:rPr lang="en-GB" b="1" dirty="0">
                <a:solidFill>
                  <a:schemeClr val="bg1"/>
                </a:solidFill>
              </a:rPr>
              <a:t>.</a:t>
            </a:r>
            <a:endParaRPr lang="en-GB" dirty="0">
              <a:solidFill>
                <a:schemeClr val="bg1"/>
              </a:solidFill>
            </a:endParaRPr>
          </a:p>
        </p:txBody>
      </p:sp>
    </p:spTree>
    <p:extLst>
      <p:ext uri="{BB962C8B-B14F-4D97-AF65-F5344CB8AC3E}">
        <p14:creationId xmlns:p14="http://schemas.microsoft.com/office/powerpoint/2010/main" val="2021010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50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750"/>
                                        <p:tgtEl>
                                          <p:spTgt spid="27"/>
                                        </p:tgtEl>
                                      </p:cBhvr>
                                    </p:animEffect>
                                  </p:childTnLst>
                                </p:cTn>
                              </p:par>
                            </p:childTnLst>
                          </p:cTn>
                        </p:par>
                        <p:par>
                          <p:cTn id="16" fill="hold">
                            <p:stCondLst>
                              <p:cond delay="2250"/>
                            </p:stCondLst>
                            <p:childTnLst>
                              <p:par>
                                <p:cTn id="17" presetID="22" presetClass="entr" presetSubtype="8" fill="hold" nodeType="afterEffect">
                                  <p:stCondLst>
                                    <p:cond delay="50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3250"/>
                            </p:stCondLst>
                            <p:childTnLst>
                              <p:par>
                                <p:cTn id="21" presetID="22" presetClass="entr" presetSubtype="8"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7" grpId="0"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sp>
        <p:nvSpPr>
          <p:cNvPr id="75" name="Rectangle 74"/>
          <p:cNvSpPr/>
          <p:nvPr/>
        </p:nvSpPr>
        <p:spPr>
          <a:xfrm>
            <a:off x="2222695"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22269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Oval 10"/>
          <p:cNvSpPr/>
          <p:nvPr/>
        </p:nvSpPr>
        <p:spPr>
          <a:xfrm>
            <a:off x="810420" y="2016203"/>
            <a:ext cx="1218705" cy="1218705"/>
          </a:xfrm>
          <a:prstGeom prst="ellips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flipH="1">
            <a:off x="797440" y="2015410"/>
            <a:ext cx="1218705" cy="1218705"/>
          </a:xfrm>
          <a:prstGeom prst="ellipse">
            <a:avLst/>
          </a:prstGeom>
          <a:blipFill>
            <a:blip r:embed="rId3"/>
            <a:srcRect/>
            <a:stretch>
              <a:fillRect l="-2945" t="7883" r="-2945" b="-4747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 name="Group 1"/>
          <p:cNvGrpSpPr/>
          <p:nvPr/>
        </p:nvGrpSpPr>
        <p:grpSpPr>
          <a:xfrm>
            <a:off x="7169645" y="2029219"/>
            <a:ext cx="1218705" cy="1231721"/>
            <a:chOff x="773907" y="3622702"/>
            <a:chExt cx="1218705" cy="1231721"/>
          </a:xfrm>
        </p:grpSpPr>
        <p:sp useBgFill="1">
          <p:nvSpPr>
            <p:cNvPr id="13" name="Oval 12"/>
            <p:cNvSpPr/>
            <p:nvPr/>
          </p:nvSpPr>
          <p:spPr>
            <a:xfrm>
              <a:off x="773907" y="3622702"/>
              <a:ext cx="1218705" cy="12187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flipH="1">
              <a:off x="773907" y="3635718"/>
              <a:ext cx="1218705" cy="1218705"/>
            </a:xfrm>
            <a:prstGeom prst="ellipse">
              <a:avLst/>
            </a:prstGeom>
            <a:blipFill>
              <a:blip r:embed="rId4"/>
              <a:srcRect/>
              <a:stretch>
                <a:fillRect l="-2945" t="7883" r="-2945" b="-4747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5" name="Oval 14"/>
          <p:cNvSpPr/>
          <p:nvPr/>
        </p:nvSpPr>
        <p:spPr>
          <a:xfrm>
            <a:off x="3571067" y="2042235"/>
            <a:ext cx="1218705" cy="1218705"/>
          </a:xfrm>
          <a:prstGeom prst="ellips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3571066" y="2042234"/>
            <a:ext cx="1218705" cy="1218705"/>
          </a:xfrm>
          <a:prstGeom prst="ellipse">
            <a:avLst/>
          </a:prstGeom>
          <a:blipFill>
            <a:blip r:embed="rId5"/>
            <a:srcRect/>
            <a:stretch>
              <a:fillRect l="-2945" t="7883" r="-2945" b="-4747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18" name="Table 17"/>
          <p:cNvGraphicFramePr>
            <a:graphicFrameLocks noGrp="1"/>
          </p:cNvGraphicFramePr>
          <p:nvPr>
            <p:extLst>
              <p:ext uri="{D42A27DB-BD31-4B8C-83A1-F6EECF244321}">
                <p14:modId xmlns:p14="http://schemas.microsoft.com/office/powerpoint/2010/main" val="4089236600"/>
              </p:ext>
            </p:extLst>
          </p:nvPr>
        </p:nvGraphicFramePr>
        <p:xfrm>
          <a:off x="773906" y="4757980"/>
          <a:ext cx="7614444" cy="1334844"/>
        </p:xfrm>
        <a:graphic>
          <a:graphicData uri="http://schemas.openxmlformats.org/drawingml/2006/table">
            <a:tbl>
              <a:tblPr firstRow="1" bandRow="1">
                <a:tableStyleId>{5C22544A-7EE6-4342-B048-85BDC9FD1C3A}</a:tableStyleId>
              </a:tblPr>
              <a:tblGrid>
                <a:gridCol w="1903611">
                  <a:extLst>
                    <a:ext uri="{9D8B030D-6E8A-4147-A177-3AD203B41FA5}">
                      <a16:colId xmlns:a16="http://schemas.microsoft.com/office/drawing/2014/main" xmlns="" val="2311644365"/>
                    </a:ext>
                  </a:extLst>
                </a:gridCol>
                <a:gridCol w="1903611">
                  <a:extLst>
                    <a:ext uri="{9D8B030D-6E8A-4147-A177-3AD203B41FA5}">
                      <a16:colId xmlns:a16="http://schemas.microsoft.com/office/drawing/2014/main" xmlns="" val="1376964302"/>
                    </a:ext>
                  </a:extLst>
                </a:gridCol>
                <a:gridCol w="1903611">
                  <a:extLst>
                    <a:ext uri="{9D8B030D-6E8A-4147-A177-3AD203B41FA5}">
                      <a16:colId xmlns:a16="http://schemas.microsoft.com/office/drawing/2014/main" xmlns="" val="3774700827"/>
                    </a:ext>
                  </a:extLst>
                </a:gridCol>
                <a:gridCol w="1903611">
                  <a:extLst>
                    <a:ext uri="{9D8B030D-6E8A-4147-A177-3AD203B41FA5}">
                      <a16:colId xmlns:a16="http://schemas.microsoft.com/office/drawing/2014/main" xmlns="" val="1965826244"/>
                    </a:ext>
                  </a:extLst>
                </a:gridCol>
              </a:tblGrid>
              <a:tr h="335945">
                <a:tc gridSpan="4">
                  <a:txBody>
                    <a:bodyPr/>
                    <a:lstStyle/>
                    <a:p>
                      <a:pPr algn="ctr"/>
                      <a:r>
                        <a:rPr lang="en-GB" sz="1600" dirty="0" err="1">
                          <a:solidFill>
                            <a:schemeClr val="bg1"/>
                          </a:solidFill>
                        </a:rPr>
                        <a:t>Twinkl</a:t>
                      </a:r>
                      <a:r>
                        <a:rPr lang="en-GB" sz="1600" dirty="0">
                          <a:solidFill>
                            <a:schemeClr val="bg1"/>
                          </a:solidFill>
                        </a:rPr>
                        <a:t> Sports Club – Saturday Timetable</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hMerge="1">
                  <a:txBody>
                    <a:bodyPr/>
                    <a:lstStyle/>
                    <a:p>
                      <a:pPr algn="ctr"/>
                      <a:endParaRPr lang="en-GB" dirty="0">
                        <a:solidFill>
                          <a:schemeClr val="bg1"/>
                        </a:solidFill>
                      </a:endParaRP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hMerge="1">
                  <a:txBody>
                    <a:bodyPr/>
                    <a:lstStyle/>
                    <a:p>
                      <a:pPr algn="ctr"/>
                      <a:endParaRPr lang="en-GB" dirty="0">
                        <a:solidFill>
                          <a:schemeClr val="bg1"/>
                        </a:solidFill>
                      </a:endParaRP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hMerge="1">
                  <a:txBody>
                    <a:bodyPr/>
                    <a:lstStyle/>
                    <a:p>
                      <a:pPr algn="ctr"/>
                      <a:endParaRPr lang="en-GB" dirty="0">
                        <a:solidFill>
                          <a:schemeClr val="bg1"/>
                        </a:solidFill>
                      </a:endParaRP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extLst>
                  <a:ext uri="{0D108BD9-81ED-4DB2-BD59-A6C34878D82A}">
                    <a16:rowId xmlns:a16="http://schemas.microsoft.com/office/drawing/2014/main" xmlns="" val="3131088457"/>
                  </a:ext>
                </a:extLst>
              </a:tr>
              <a:tr h="655997">
                <a:tc>
                  <a:txBody>
                    <a:bodyPr/>
                    <a:lstStyle/>
                    <a:p>
                      <a:pPr algn="ctr"/>
                      <a:r>
                        <a:rPr lang="en-GB" sz="1600" dirty="0"/>
                        <a:t>9 o’clock – 10 o’clock</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FB900">
                        <a:alpha val="50000"/>
                      </a:srgbClr>
                    </a:solidFill>
                  </a:tcPr>
                </a:tc>
                <a:tc>
                  <a:txBody>
                    <a:bodyPr/>
                    <a:lstStyle/>
                    <a:p>
                      <a:pPr algn="ctr"/>
                      <a:r>
                        <a:rPr lang="en-GB" sz="1600" dirty="0"/>
                        <a:t>Half</a:t>
                      </a:r>
                      <a:r>
                        <a:rPr lang="en-GB" sz="1600" baseline="0" dirty="0"/>
                        <a:t> past 10 – Quarter to 12</a:t>
                      </a:r>
                      <a:endParaRPr lang="en-GB" sz="1600"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FB900">
                        <a:alpha val="50000"/>
                      </a:srgbClr>
                    </a:solidFill>
                  </a:tcPr>
                </a:tc>
                <a:tc>
                  <a:txBody>
                    <a:bodyPr/>
                    <a:lstStyle/>
                    <a:p>
                      <a:pPr algn="ctr"/>
                      <a:r>
                        <a:rPr lang="en-GB" sz="1600" dirty="0"/>
                        <a:t>Quarter to 12 – 1 o’clock</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FB900">
                        <a:alpha val="50000"/>
                      </a:srgbClr>
                    </a:solidFill>
                  </a:tcPr>
                </a:tc>
                <a:tc>
                  <a:txBody>
                    <a:bodyPr/>
                    <a:lstStyle/>
                    <a:p>
                      <a:pPr algn="ctr"/>
                      <a:r>
                        <a:rPr lang="en-GB" sz="1600" dirty="0"/>
                        <a:t>1</a:t>
                      </a:r>
                      <a:r>
                        <a:rPr lang="en-GB" sz="1600" baseline="0" dirty="0"/>
                        <a:t> o’clock – Quarter past 2</a:t>
                      </a:r>
                      <a:endParaRPr lang="en-GB" sz="1600"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FB900">
                        <a:alpha val="50000"/>
                      </a:srgbClr>
                    </a:solidFill>
                  </a:tcPr>
                </a:tc>
                <a:extLst>
                  <a:ext uri="{0D108BD9-81ED-4DB2-BD59-A6C34878D82A}">
                    <a16:rowId xmlns:a16="http://schemas.microsoft.com/office/drawing/2014/main" xmlns="" val="2201757097"/>
                  </a:ext>
                </a:extLst>
              </a:tr>
              <a:tr h="342902">
                <a:tc>
                  <a:txBody>
                    <a:bodyPr/>
                    <a:lstStyle/>
                    <a:p>
                      <a:pPr algn="ctr"/>
                      <a:r>
                        <a:rPr lang="en-GB" sz="1600" b="1" dirty="0"/>
                        <a:t>basketball</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600" b="1" dirty="0"/>
                        <a:t>golf</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600" b="1" dirty="0"/>
                        <a:t>football</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600" b="1" dirty="0"/>
                        <a:t>swimming</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82469998"/>
                  </a:ext>
                </a:extLst>
              </a:tr>
            </a:tbl>
          </a:graphicData>
        </a:graphic>
      </p:graphicFrame>
      <p:sp>
        <p:nvSpPr>
          <p:cNvPr id="19" name="Rounded Rectangular Callout 18"/>
          <p:cNvSpPr/>
          <p:nvPr/>
        </p:nvSpPr>
        <p:spPr>
          <a:xfrm>
            <a:off x="755650" y="3493084"/>
            <a:ext cx="2301636" cy="1184895"/>
          </a:xfrm>
          <a:prstGeom prst="wedgeRoundRectCallout">
            <a:avLst>
              <a:gd name="adj1" fmla="val 12043"/>
              <a:gd name="adj2" fmla="val -76905"/>
              <a:gd name="adj3" fmla="val 16667"/>
            </a:avLst>
          </a:prstGeom>
          <a:solidFill>
            <a:schemeClr val="bg1"/>
          </a:solidFill>
          <a:ln>
            <a:solidFill>
              <a:srgbClr val="0095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009588"/>
                </a:solidFill>
              </a:rPr>
              <a:t>My club is 1 hour and 15 minutes long and starts after midday.</a:t>
            </a:r>
          </a:p>
        </p:txBody>
      </p:sp>
      <p:sp>
        <p:nvSpPr>
          <p:cNvPr id="20" name="Rounded Rectangular Callout 19"/>
          <p:cNvSpPr/>
          <p:nvPr/>
        </p:nvSpPr>
        <p:spPr>
          <a:xfrm>
            <a:off x="3430310" y="3480068"/>
            <a:ext cx="2301636" cy="1184895"/>
          </a:xfrm>
          <a:prstGeom prst="wedgeRoundRectCallout">
            <a:avLst>
              <a:gd name="adj1" fmla="val 10023"/>
              <a:gd name="adj2" fmla="val -74289"/>
              <a:gd name="adj3" fmla="val 16667"/>
            </a:avLst>
          </a:prstGeom>
          <a:solidFill>
            <a:schemeClr val="bg1"/>
          </a:solidFill>
          <a:ln>
            <a:solidFill>
              <a:srgbClr val="0095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009588"/>
                </a:solidFill>
              </a:rPr>
              <a:t>My club ends before midday and lasts over an hour.</a:t>
            </a:r>
          </a:p>
        </p:txBody>
      </p:sp>
      <p:sp>
        <p:nvSpPr>
          <p:cNvPr id="21" name="Rounded Rectangular Callout 20"/>
          <p:cNvSpPr/>
          <p:nvPr/>
        </p:nvSpPr>
        <p:spPr>
          <a:xfrm>
            <a:off x="6086714" y="3493084"/>
            <a:ext cx="2301636" cy="1184895"/>
          </a:xfrm>
          <a:prstGeom prst="wedgeRoundRectCallout">
            <a:avLst>
              <a:gd name="adj1" fmla="val -8158"/>
              <a:gd name="adj2" fmla="val -76905"/>
              <a:gd name="adj3" fmla="val 16667"/>
            </a:avLst>
          </a:prstGeom>
          <a:solidFill>
            <a:schemeClr val="bg1"/>
          </a:solidFill>
          <a:ln>
            <a:solidFill>
              <a:srgbClr val="0095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009588"/>
                </a:solidFill>
              </a:rPr>
              <a:t>My club is 1 hour long and starts in the morning.</a:t>
            </a:r>
          </a:p>
        </p:txBody>
      </p:sp>
      <p:sp>
        <p:nvSpPr>
          <p:cNvPr id="24" name="TextBox 23"/>
          <p:cNvSpPr txBox="1"/>
          <p:nvPr/>
        </p:nvSpPr>
        <p:spPr>
          <a:xfrm>
            <a:off x="1904074" y="2106806"/>
            <a:ext cx="1020522" cy="368138"/>
          </a:xfrm>
          <a:prstGeom prst="rect">
            <a:avLst/>
          </a:prstGeom>
          <a:solidFill>
            <a:srgbClr val="F08215"/>
          </a:solidFill>
          <a:ln/>
        </p:spPr>
        <p:style>
          <a:lnRef idx="2">
            <a:schemeClr val="accent2"/>
          </a:lnRef>
          <a:fillRef idx="1">
            <a:schemeClr val="lt1"/>
          </a:fillRef>
          <a:effectRef idx="0">
            <a:schemeClr val="accent2"/>
          </a:effectRef>
          <a:fontRef idx="minor">
            <a:schemeClr val="dk1"/>
          </a:fontRef>
        </p:style>
        <p:txBody>
          <a:bodyPr wrap="square" lIns="108000" tIns="108000" rIns="108000" bIns="108000" rtlCol="0" anchor="ctr">
            <a:noAutofit/>
          </a:bodyPr>
          <a:lstStyle/>
          <a:p>
            <a:pPr algn="ctr"/>
            <a:r>
              <a:rPr lang="en-GB" b="1" dirty="0">
                <a:solidFill>
                  <a:schemeClr val="bg1"/>
                </a:solidFill>
              </a:rPr>
              <a:t>Adam</a:t>
            </a:r>
          </a:p>
        </p:txBody>
      </p:sp>
      <p:sp>
        <p:nvSpPr>
          <p:cNvPr id="25" name="TextBox 24"/>
          <p:cNvSpPr txBox="1"/>
          <p:nvPr/>
        </p:nvSpPr>
        <p:spPr>
          <a:xfrm>
            <a:off x="4565630" y="2122700"/>
            <a:ext cx="1020522" cy="368138"/>
          </a:xfrm>
          <a:prstGeom prst="rect">
            <a:avLst/>
          </a:prstGeom>
          <a:solidFill>
            <a:srgbClr val="F08215"/>
          </a:solidFill>
          <a:ln w="28575">
            <a:noFill/>
          </a:ln>
        </p:spPr>
        <p:txBody>
          <a:bodyPr wrap="square" lIns="108000" tIns="108000" rIns="108000" bIns="108000" rtlCol="0" anchor="ctr">
            <a:noAutofit/>
          </a:bodyPr>
          <a:lstStyle/>
          <a:p>
            <a:pPr algn="ctr"/>
            <a:r>
              <a:rPr lang="en-GB" b="1" dirty="0">
                <a:solidFill>
                  <a:schemeClr val="bg1"/>
                </a:solidFill>
              </a:rPr>
              <a:t>Billy</a:t>
            </a:r>
          </a:p>
        </p:txBody>
      </p:sp>
      <p:sp>
        <p:nvSpPr>
          <p:cNvPr id="26" name="TextBox 25"/>
          <p:cNvSpPr txBox="1"/>
          <p:nvPr/>
        </p:nvSpPr>
        <p:spPr>
          <a:xfrm>
            <a:off x="6386336" y="2122700"/>
            <a:ext cx="1020522" cy="368138"/>
          </a:xfrm>
          <a:prstGeom prst="rect">
            <a:avLst/>
          </a:prstGeom>
          <a:solidFill>
            <a:srgbClr val="F08215"/>
          </a:solidFill>
          <a:ln w="28575">
            <a:noFill/>
          </a:ln>
        </p:spPr>
        <p:txBody>
          <a:bodyPr wrap="square" lIns="108000" tIns="108000" rIns="108000" bIns="108000" rtlCol="0" anchor="ctr">
            <a:noAutofit/>
          </a:bodyPr>
          <a:lstStyle/>
          <a:p>
            <a:pPr algn="ctr"/>
            <a:r>
              <a:rPr lang="en-GB" b="1" dirty="0">
                <a:solidFill>
                  <a:schemeClr val="bg1"/>
                </a:solidFill>
              </a:rPr>
              <a:t>Carla</a:t>
            </a:r>
          </a:p>
        </p:txBody>
      </p:sp>
      <p:sp>
        <p:nvSpPr>
          <p:cNvPr id="28" name="TextBox 27"/>
          <p:cNvSpPr txBox="1"/>
          <p:nvPr/>
        </p:nvSpPr>
        <p:spPr>
          <a:xfrm>
            <a:off x="737394" y="3385050"/>
            <a:ext cx="2319892" cy="1219950"/>
          </a:xfrm>
          <a:prstGeom prst="rect">
            <a:avLst/>
          </a:prstGeom>
          <a:solidFill>
            <a:schemeClr val="bg1"/>
          </a:solidFill>
          <a:ln w="28575">
            <a:solidFill>
              <a:srgbClr val="689429"/>
            </a:solidFill>
            <a:prstDash val="solid"/>
          </a:ln>
        </p:spPr>
        <p:txBody>
          <a:bodyPr wrap="square" lIns="108000" tIns="108000" rIns="108000" bIns="108000" rtlCol="0" anchor="ctr">
            <a:noAutofit/>
          </a:bodyPr>
          <a:lstStyle/>
          <a:p>
            <a:pPr algn="ctr"/>
            <a:r>
              <a:rPr lang="en-GB" sz="1600" dirty="0">
                <a:solidFill>
                  <a:srgbClr val="689429"/>
                </a:solidFill>
              </a:rPr>
              <a:t>Adam goes to swimming because it is after midday and is 1 hour and 15 minutes.</a:t>
            </a:r>
          </a:p>
        </p:txBody>
      </p:sp>
      <p:sp>
        <p:nvSpPr>
          <p:cNvPr id="29" name="TextBox 28"/>
          <p:cNvSpPr txBox="1"/>
          <p:nvPr/>
        </p:nvSpPr>
        <p:spPr>
          <a:xfrm>
            <a:off x="3430310" y="3385050"/>
            <a:ext cx="2319892" cy="1219950"/>
          </a:xfrm>
          <a:prstGeom prst="rect">
            <a:avLst/>
          </a:prstGeom>
          <a:solidFill>
            <a:schemeClr val="bg1"/>
          </a:solidFill>
          <a:ln w="28575">
            <a:solidFill>
              <a:srgbClr val="689429"/>
            </a:solidFill>
            <a:prstDash val="solid"/>
          </a:ln>
        </p:spPr>
        <p:txBody>
          <a:bodyPr wrap="square" lIns="108000" tIns="108000" rIns="108000" bIns="108000" rtlCol="0" anchor="ctr">
            <a:noAutofit/>
          </a:bodyPr>
          <a:lstStyle/>
          <a:p>
            <a:pPr algn="ctr"/>
            <a:r>
              <a:rPr lang="en-GB" sz="1600" dirty="0">
                <a:solidFill>
                  <a:srgbClr val="689429"/>
                </a:solidFill>
              </a:rPr>
              <a:t>Billy plays golf because golf ends before midday and lasts over an hour. </a:t>
            </a:r>
          </a:p>
        </p:txBody>
      </p:sp>
      <p:sp>
        <p:nvSpPr>
          <p:cNvPr id="30" name="TextBox 29"/>
          <p:cNvSpPr txBox="1"/>
          <p:nvPr/>
        </p:nvSpPr>
        <p:spPr>
          <a:xfrm>
            <a:off x="6077586" y="3385050"/>
            <a:ext cx="2319892" cy="1219950"/>
          </a:xfrm>
          <a:prstGeom prst="rect">
            <a:avLst/>
          </a:prstGeom>
          <a:solidFill>
            <a:schemeClr val="bg1"/>
          </a:solidFill>
          <a:ln w="28575">
            <a:solidFill>
              <a:srgbClr val="689429"/>
            </a:solidFill>
            <a:prstDash val="solid"/>
          </a:ln>
        </p:spPr>
        <p:txBody>
          <a:bodyPr wrap="square" lIns="108000" tIns="108000" rIns="108000" bIns="108000" rtlCol="0" anchor="ctr">
            <a:noAutofit/>
          </a:bodyPr>
          <a:lstStyle/>
          <a:p>
            <a:pPr algn="ctr"/>
            <a:r>
              <a:rPr lang="en-GB" sz="1600" dirty="0">
                <a:solidFill>
                  <a:srgbClr val="689429"/>
                </a:solidFill>
              </a:rPr>
              <a:t>Carla plays basketball as it is in the morning and lasts an hour. </a:t>
            </a:r>
          </a:p>
        </p:txBody>
      </p:sp>
      <p:sp>
        <p:nvSpPr>
          <p:cNvPr id="31" name="TextBox 30"/>
          <p:cNvSpPr txBox="1"/>
          <p:nvPr/>
        </p:nvSpPr>
        <p:spPr>
          <a:xfrm>
            <a:off x="755650" y="1291759"/>
            <a:ext cx="7641077" cy="666691"/>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Year 3 are discussing the </a:t>
            </a:r>
            <a:r>
              <a:rPr lang="en-GB" b="1" dirty="0" err="1">
                <a:solidFill>
                  <a:schemeClr val="bg1"/>
                </a:solidFill>
              </a:rPr>
              <a:t>Twinkl</a:t>
            </a:r>
            <a:r>
              <a:rPr lang="en-GB" b="1" dirty="0">
                <a:solidFill>
                  <a:schemeClr val="bg1"/>
                </a:solidFill>
              </a:rPr>
              <a:t> Sports clubs they </a:t>
            </a:r>
            <a:br>
              <a:rPr lang="en-GB" b="1" dirty="0">
                <a:solidFill>
                  <a:schemeClr val="bg1"/>
                </a:solidFill>
              </a:rPr>
            </a:br>
            <a:r>
              <a:rPr lang="en-GB" b="1" dirty="0">
                <a:solidFill>
                  <a:schemeClr val="bg1"/>
                </a:solidFill>
              </a:rPr>
              <a:t>attend on a Saturday.</a:t>
            </a:r>
            <a:endParaRPr lang="en-GB" dirty="0">
              <a:solidFill>
                <a:schemeClr val="bg1"/>
              </a:solidFill>
            </a:endParaRPr>
          </a:p>
        </p:txBody>
      </p:sp>
      <p:sp>
        <p:nvSpPr>
          <p:cNvPr id="32" name="TextBox 31"/>
          <p:cNvSpPr txBox="1"/>
          <p:nvPr/>
        </p:nvSpPr>
        <p:spPr>
          <a:xfrm>
            <a:off x="755650" y="1305568"/>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Work out the club that each child attends.</a:t>
            </a:r>
            <a:endParaRPr lang="en-GB" dirty="0">
              <a:solidFill>
                <a:schemeClr val="bg1"/>
              </a:solidFill>
            </a:endParaRP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1"/>
                                        </p:tgtEl>
                                      </p:cBhvr>
                                    </p:animEffect>
                                    <p:set>
                                      <p:cBhvr>
                                        <p:cTn id="7" dur="1" fill="hold">
                                          <p:stCondLst>
                                            <p:cond delay="499"/>
                                          </p:stCondLst>
                                        </p:cTn>
                                        <p:tgtEl>
                                          <p:spTgt spid="3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19"/>
                                        </p:tgtEl>
                                      </p:cBhvr>
                                    </p:animEffect>
                                    <p:set>
                                      <p:cBhvr>
                                        <p:cTn id="16" dur="1" fill="hold">
                                          <p:stCondLst>
                                            <p:cond delay="499"/>
                                          </p:stCondLst>
                                        </p:cTn>
                                        <p:tgtEl>
                                          <p:spTgt spid="19"/>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20"/>
                                        </p:tgtEl>
                                      </p:cBhvr>
                                    </p:animEffect>
                                    <p:set>
                                      <p:cBhvr>
                                        <p:cTn id="25" dur="1" fill="hold">
                                          <p:stCondLst>
                                            <p:cond delay="499"/>
                                          </p:stCondLst>
                                        </p:cTn>
                                        <p:tgtEl>
                                          <p:spTgt spid="20"/>
                                        </p:tgtEl>
                                        <p:attrNameLst>
                                          <p:attrName>style.visibility</p:attrName>
                                        </p:attrNameLst>
                                      </p:cBhvr>
                                      <p:to>
                                        <p:strVal val="hidden"/>
                                      </p:to>
                                    </p:se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500"/>
                                        <p:tgtEl>
                                          <p:spTgt spid="2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0" nodeType="clickEffect">
                                  <p:stCondLst>
                                    <p:cond delay="0"/>
                                  </p:stCondLst>
                                  <p:childTnLst>
                                    <p:animEffect transition="out" filter="fade">
                                      <p:cBhvr>
                                        <p:cTn id="33" dur="500"/>
                                        <p:tgtEl>
                                          <p:spTgt spid="21"/>
                                        </p:tgtEl>
                                      </p:cBhvr>
                                    </p:animEffect>
                                    <p:set>
                                      <p:cBhvr>
                                        <p:cTn id="34" dur="1" fill="hold">
                                          <p:stCondLst>
                                            <p:cond delay="499"/>
                                          </p:stCondLst>
                                        </p:cTn>
                                        <p:tgtEl>
                                          <p:spTgt spid="21"/>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8" grpId="0" animBg="1"/>
      <p:bldP spid="29" grpId="0" animBg="1"/>
      <p:bldP spid="30" grpId="0" animBg="1"/>
      <p:bldP spid="31" grpId="0" animBg="1"/>
      <p:bldP spid="3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1286"/>
            <a:ext cx="2722089" cy="3849664"/>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xmlns=""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 r="51018" b="5525"/>
          <a:stretch/>
        </p:blipFill>
        <p:spPr>
          <a:xfrm rot="1560000">
            <a:off x="2641659" y="2974454"/>
            <a:ext cx="720000" cy="1963326"/>
          </a:xfrm>
          <a:prstGeom prst="rect">
            <a:avLst/>
          </a:prstGeom>
          <a:effectLst/>
        </p:spPr>
      </p:pic>
      <p:pic>
        <p:nvPicPr>
          <p:cNvPr id="3" name="Picture 2"/>
          <p:cNvPicPr>
            <a:picLocks noChangeAspect="1"/>
          </p:cNvPicPr>
          <p:nvPr/>
        </p:nvPicPr>
        <p:blipFill rotWithShape="1">
          <a:blip r:embed="rId5"/>
          <a:srcRect l="9353"/>
          <a:stretch/>
        </p:blipFill>
        <p:spPr>
          <a:xfrm>
            <a:off x="749020" y="2120059"/>
            <a:ext cx="2028155" cy="2444708"/>
          </a:xfrm>
          <a:prstGeom prst="rect">
            <a:avLst/>
          </a:prstGeom>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xmlns=""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1286"/>
            <a:ext cx="2722089" cy="3849664"/>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1286"/>
            <a:ext cx="2722089" cy="3849664"/>
          </a:xfrm>
          <a:prstGeom prst="rect">
            <a:avLst/>
          </a:prstGeom>
          <a:effectLst>
            <a:outerShdw blurRad="63500" sx="102000" sy="102000" algn="ctr" rotWithShape="0">
              <a:prstClr val="black">
                <a:alpha val="20000"/>
              </a:prstClr>
            </a:outerShdw>
          </a:effectLst>
        </p:spPr>
      </p:pic>
      <p:sp>
        <p:nvSpPr>
          <p:cNvPr id="17" name="Rectangle 16"/>
          <p:cNvSpPr/>
          <p:nvPr/>
        </p:nvSpPr>
        <p:spPr>
          <a:xfrm>
            <a:off x="445574" y="702863"/>
            <a:ext cx="177712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Hours in a Day</a:t>
            </a:r>
          </a:p>
        </p:txBody>
      </p:sp>
    </p:spTree>
    <p:extLst>
      <p:ext uri="{BB962C8B-B14F-4D97-AF65-F5344CB8AC3E}">
        <p14:creationId xmlns:p14="http://schemas.microsoft.com/office/powerpoint/2010/main" val="177127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Roboto" panose="02000000000000000000" pitchFamily="2" charset="0"/>
                <a:ea typeface="Roboto" panose="02000000000000000000" pitchFamily="2" charset="0"/>
              </a:rPr>
              <a:t>For more planning resources to support this aim, </a:t>
            </a:r>
            <a:r>
              <a:rPr lang="en-GB" sz="2000" b="1" dirty="0">
                <a:solidFill>
                  <a:srgbClr val="18A0DB"/>
                </a:solidFill>
                <a:latin typeface="Roboto" panose="02000000000000000000" pitchFamily="2" charset="0"/>
                <a:ea typeface="Roboto" panose="02000000000000000000" pitchFamily="2" charset="0"/>
                <a:hlinkClick r:id="rId2"/>
              </a:rPr>
              <a:t>click here</a:t>
            </a:r>
            <a:r>
              <a:rPr lang="en-GB" sz="2000" dirty="0">
                <a:solidFill>
                  <a:schemeClr val="bg1"/>
                </a:solidFill>
                <a:latin typeface="Roboto" panose="02000000000000000000" pitchFamily="2" charset="0"/>
                <a:ea typeface="Roboto" panose="02000000000000000000" pitchFamily="2"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Roboto" panose="02000000000000000000" pitchFamily="2" charset="0"/>
                <a:ea typeface="Roboto" panose="02000000000000000000" pitchFamily="2" charset="0"/>
              </a:rPr>
              <a:t>Twinkl</a:t>
            </a:r>
            <a:r>
              <a:rPr lang="en-GB" sz="2000" dirty="0">
                <a:solidFill>
                  <a:schemeClr val="bg1"/>
                </a:solidFill>
                <a:latin typeface="Roboto" panose="02000000000000000000" pitchFamily="2" charset="0"/>
                <a:ea typeface="Roboto" panose="02000000000000000000" pitchFamily="2" charset="0"/>
              </a:rPr>
              <a:t> </a:t>
            </a:r>
            <a:r>
              <a:rPr lang="en-GB" sz="2000" dirty="0" err="1">
                <a:solidFill>
                  <a:schemeClr val="bg1"/>
                </a:solidFill>
                <a:latin typeface="Roboto" panose="02000000000000000000" pitchFamily="2" charset="0"/>
                <a:ea typeface="Roboto" panose="02000000000000000000" pitchFamily="2" charset="0"/>
              </a:rPr>
              <a:t>PlanIt</a:t>
            </a:r>
            <a:r>
              <a:rPr lang="en-GB" sz="2000" dirty="0">
                <a:solidFill>
                  <a:schemeClr val="bg1"/>
                </a:solidFill>
                <a:latin typeface="Roboto" panose="02000000000000000000" pitchFamily="2" charset="0"/>
                <a:ea typeface="Roboto" panose="02000000000000000000" pitchFamily="2" charset="0"/>
              </a:rPr>
              <a:t> is our award-winning scheme of work </a:t>
            </a:r>
            <a:br>
              <a:rPr lang="en-GB" sz="2000" dirty="0">
                <a:solidFill>
                  <a:schemeClr val="bg1"/>
                </a:solidFill>
                <a:latin typeface="Roboto" panose="02000000000000000000" pitchFamily="2" charset="0"/>
                <a:ea typeface="Roboto" panose="02000000000000000000" pitchFamily="2" charset="0"/>
              </a:rPr>
            </a:br>
            <a:r>
              <a:rPr lang="en-GB" sz="2000" dirty="0">
                <a:solidFill>
                  <a:schemeClr val="bg1"/>
                </a:solidFill>
                <a:latin typeface="Roboto" panose="02000000000000000000" pitchFamily="2" charset="0"/>
                <a:ea typeface="Roboto" panose="02000000000000000000" pitchFamily="2"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Roboto" panose="02000000000000000000" pitchFamily="2" charset="0"/>
                <a:ea typeface="Roboto" panose="02000000000000000000" pitchFamily="2" charset="0"/>
              </a:rPr>
              <a:t>Need Planning to Complement this Resource?</a:t>
            </a:r>
          </a:p>
        </p:txBody>
      </p:sp>
      <p:sp>
        <p:nvSpPr>
          <p:cNvPr id="23" name="Rectangle 22"/>
          <p:cNvSpPr/>
          <p:nvPr/>
        </p:nvSpPr>
        <p:spPr>
          <a:xfrm>
            <a:off x="755650" y="1789800"/>
            <a:ext cx="7564566" cy="748923"/>
          </a:xfrm>
          <a:prstGeom prst="rect">
            <a:avLst/>
          </a:prstGeom>
          <a:solidFill>
            <a:schemeClr val="bg1"/>
          </a:solidFill>
        </p:spPr>
        <p:txBody>
          <a:bodyPr wrap="square">
            <a:spAutoFit/>
          </a:bodyPr>
          <a:lstStyle/>
          <a:p>
            <a:pPr lvl="0" algn="ctr">
              <a:lnSpc>
                <a:spcPct val="110000"/>
              </a:lnSpc>
            </a:pPr>
            <a:r>
              <a:rPr lang="en-GB" sz="2000" b="1" dirty="0">
                <a:solidFill>
                  <a:srgbClr val="002060"/>
                </a:solidFill>
                <a:latin typeface="Tuffy" panose="020B0603060100000000" pitchFamily="34" charset="0"/>
                <a:ea typeface="Tuffy" panose="020B0603060100000000" pitchFamily="34" charset="0"/>
              </a:rPr>
              <a:t>Use vocabulary such as o’clock, a.m./p.m., morning, afternoon, noon and midnight.</a:t>
            </a:r>
            <a:r>
              <a:rPr lang="en-GB" sz="1200" b="1" dirty="0">
                <a:solidFill>
                  <a:srgbClr val="002060"/>
                </a:solidFill>
                <a:latin typeface="Tuffy" panose="020B0603060100000000" pitchFamily="34" charset="0"/>
                <a:ea typeface="Tuffy" panose="020B0603060100000000" pitchFamily="34" charset="0"/>
              </a:rPr>
              <a:t> </a:t>
            </a:r>
            <a:endParaRPr lang="en-GB" sz="2000" b="1" dirty="0">
              <a:solidFill>
                <a:srgbClr val="002060"/>
              </a:solidFill>
              <a:latin typeface="Tuffy" panose="020B0603060100000000" pitchFamily="34" charset="0"/>
              <a:ea typeface="Tuffy" panose="020B0603060100000000" pitchFamily="34" charset="0"/>
            </a:endParaRP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Roboto" panose="02000000000000000000" pitchFamily="2" charset="0"/>
                <a:ea typeface="Roboto" panose="02000000000000000000" pitchFamily="2"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100732" y="3080825"/>
            <a:ext cx="942536" cy="633046"/>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Mastery PowerPoint Template.pptx" id="{3BD20C4A-250B-4648-9FC8-9A06643C064F}" vid="{8A1EB70A-12F0-4EA0-89BA-7AF8BF1D2E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197A780-3E85-431E-9EF1-52F8F0B8C0F5}"/>
</file>

<file path=customXml/itemProps2.xml><?xml version="1.0" encoding="utf-8"?>
<ds:datastoreItem xmlns:ds="http://schemas.openxmlformats.org/officeDocument/2006/customXml" ds:itemID="{13890866-EBA3-4F92-9998-95A690BBF6A1}"/>
</file>

<file path=customXml/itemProps3.xml><?xml version="1.0" encoding="utf-8"?>
<ds:datastoreItem xmlns:ds="http://schemas.openxmlformats.org/officeDocument/2006/customXml" ds:itemID="{AE7A1E86-0073-441B-95F0-28FAE2BB75F3}"/>
</file>

<file path=docProps/app.xml><?xml version="1.0" encoding="utf-8"?>
<Properties xmlns="http://schemas.openxmlformats.org/officeDocument/2006/extended-properties" xmlns:vt="http://schemas.openxmlformats.org/officeDocument/2006/docPropsVTypes">
  <Template>Mastery PowerPoint Template</Template>
  <TotalTime>323</TotalTime>
  <Words>622</Words>
  <Application>Microsoft Office PowerPoint</Application>
  <PresentationFormat>On-screen Show (4:3)</PresentationFormat>
  <Paragraphs>175</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Tuffy</vt:lpstr>
      <vt:lpstr>Twinkl</vt:lpstr>
      <vt:lpstr>Roboto</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Hall</dc:creator>
  <cp:lastModifiedBy>Rachael Bradley</cp:lastModifiedBy>
  <cp:revision>27</cp:revision>
  <dcterms:created xsi:type="dcterms:W3CDTF">2020-04-09T08:40:25Z</dcterms:created>
  <dcterms:modified xsi:type="dcterms:W3CDTF">2020-05-31T16:37:26Z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ies>
</file>