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94" r:id="rId2"/>
    <p:sldId id="286" r:id="rId3"/>
    <p:sldId id="288" r:id="rId4"/>
    <p:sldId id="291" r:id="rId5"/>
    <p:sldId id="295" r:id="rId6"/>
    <p:sldId id="296" r:id="rId7"/>
    <p:sldId id="297" r:id="rId8"/>
    <p:sldId id="258" r:id="rId9"/>
    <p:sldId id="287" r:id="rId10"/>
    <p:sldId id="298" r:id="rId11"/>
    <p:sldId id="299" r:id="rId12"/>
    <p:sldId id="300" r:id="rId13"/>
    <p:sldId id="301" r:id="rId14"/>
    <p:sldId id="293" r:id="rId15"/>
    <p:sldId id="260" r:id="rId16"/>
    <p:sldId id="335" r:id="rId17"/>
    <p:sldId id="334"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ex Dennehy" initials="BD" lastIdx="4" clrIdx="0">
    <p:extLst>
      <p:ext uri="{19B8F6BF-5375-455C-9EA6-DF929625EA0E}">
        <p15:presenceInfo xmlns:p15="http://schemas.microsoft.com/office/powerpoint/2012/main" userId="346b8575aaa3ec40"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04" d="100"/>
          <a:sy n="104" d="100"/>
        </p:scale>
        <p:origin x="870"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85"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1BE15D15-FAF3-463F-8962-2D557DBCAD81}"/>
    <pc:docChg chg="addSld modSld sldOrd">
      <pc:chgData name="" userId="" providerId="" clId="Web-{1BE15D15-FAF3-463F-8962-2D557DBCAD81}" dt="2018-11-11T18:58:42.976" v="140"/>
      <pc:docMkLst>
        <pc:docMk/>
      </pc:docMkLst>
      <pc:sldChg chg="ord">
        <pc:chgData name="" userId="" providerId="" clId="Web-{1BE15D15-FAF3-463F-8962-2D557DBCAD81}" dt="2018-11-11T18:58:42.976" v="140"/>
        <pc:sldMkLst>
          <pc:docMk/>
          <pc:sldMk cId="3910663825" sldId="263"/>
        </pc:sldMkLst>
      </pc:sldChg>
      <pc:sldChg chg="modSp">
        <pc:chgData name="" userId="" providerId="" clId="Web-{1BE15D15-FAF3-463F-8962-2D557DBCAD81}" dt="2018-11-11T18:56:39.086" v="136" actId="20577"/>
        <pc:sldMkLst>
          <pc:docMk/>
          <pc:sldMk cId="3620427592" sldId="310"/>
        </pc:sldMkLst>
        <pc:spChg chg="mod">
          <ac:chgData name="" userId="" providerId="" clId="Web-{1BE15D15-FAF3-463F-8962-2D557DBCAD81}" dt="2018-11-11T18:56:39.086" v="136" actId="20577"/>
          <ac:spMkLst>
            <pc:docMk/>
            <pc:sldMk cId="3620427592" sldId="310"/>
            <ac:spMk id="5" creationId="{9794B865-F059-4582-9951-6B96F6D77186}"/>
          </ac:spMkLst>
        </pc:spChg>
      </pc:sldChg>
      <pc:sldChg chg="new">
        <pc:chgData name="" userId="" providerId="" clId="Web-{1BE15D15-FAF3-463F-8962-2D557DBCAD81}" dt="2018-11-11T18:58:34.866" v="139"/>
        <pc:sldMkLst>
          <pc:docMk/>
          <pc:sldMk cId="940952832" sldId="311"/>
        </pc:sldMkLst>
      </pc:sldChg>
    </pc:docChg>
  </pc:docChgLst>
  <pc:docChgLst>
    <pc:chgData clId="Web-{49ECBF55-AD08-4E03-8BBA-B956BE9F96DF}"/>
    <pc:docChg chg="addSld delSld modSld sldOrd">
      <pc:chgData name="" userId="" providerId="" clId="Web-{49ECBF55-AD08-4E03-8BBA-B956BE9F96DF}" dt="2018-11-11T19:22:16.717" v="382"/>
      <pc:docMkLst>
        <pc:docMk/>
      </pc:docMkLst>
      <pc:sldChg chg="del">
        <pc:chgData name="" userId="" providerId="" clId="Web-{49ECBF55-AD08-4E03-8BBA-B956BE9F96DF}" dt="2018-11-11T19:16:35.071" v="216"/>
        <pc:sldMkLst>
          <pc:docMk/>
          <pc:sldMk cId="4226155922" sldId="304"/>
        </pc:sldMkLst>
      </pc:sldChg>
      <pc:sldChg chg="addSp delSp modSp">
        <pc:chgData name="" userId="" providerId="" clId="Web-{49ECBF55-AD08-4E03-8BBA-B956BE9F96DF}" dt="2018-11-11T19:12:07.649" v="2"/>
        <pc:sldMkLst>
          <pc:docMk/>
          <pc:sldMk cId="940952832" sldId="311"/>
        </pc:sldMkLst>
        <pc:spChg chg="mod">
          <ac:chgData name="" userId="" providerId="" clId="Web-{49ECBF55-AD08-4E03-8BBA-B956BE9F96DF}" dt="2018-11-11T19:11:14.742" v="0"/>
          <ac:spMkLst>
            <pc:docMk/>
            <pc:sldMk cId="940952832" sldId="311"/>
            <ac:spMk id="2" creationId="{031ACB1F-6818-40C9-91F6-D3288ED1DDC7}"/>
          </ac:spMkLst>
        </pc:spChg>
        <pc:spChg chg="add del">
          <ac:chgData name="" userId="" providerId="" clId="Web-{49ECBF55-AD08-4E03-8BBA-B956BE9F96DF}" dt="2018-11-11T19:12:07.649" v="2"/>
          <ac:spMkLst>
            <pc:docMk/>
            <pc:sldMk cId="940952832" sldId="311"/>
            <ac:spMk id="6" creationId="{BD4507E0-A53D-4E11-B3B1-BEF0EA3B028B}"/>
          </ac:spMkLst>
        </pc:spChg>
      </pc:sldChg>
      <pc:sldChg chg="addSp modSp add replId">
        <pc:chgData name="" userId="" providerId="" clId="Web-{49ECBF55-AD08-4E03-8BBA-B956BE9F96DF}" dt="2018-11-11T19:14:47.008" v="88" actId="14100"/>
        <pc:sldMkLst>
          <pc:docMk/>
          <pc:sldMk cId="2625816484" sldId="312"/>
        </pc:sldMkLst>
        <pc:spChg chg="mod">
          <ac:chgData name="" userId="" providerId="" clId="Web-{49ECBF55-AD08-4E03-8BBA-B956BE9F96DF}" dt="2018-11-11T19:14:25.571" v="84" actId="14100"/>
          <ac:spMkLst>
            <pc:docMk/>
            <pc:sldMk cId="2625816484" sldId="312"/>
            <ac:spMk id="2" creationId="{031ACB1F-6818-40C9-91F6-D3288ED1DDC7}"/>
          </ac:spMkLst>
        </pc:spChg>
        <pc:cxnChg chg="add mod">
          <ac:chgData name="" userId="" providerId="" clId="Web-{49ECBF55-AD08-4E03-8BBA-B956BE9F96DF}" dt="2018-11-11T19:14:47.008" v="88" actId="14100"/>
          <ac:cxnSpMkLst>
            <pc:docMk/>
            <pc:sldMk cId="2625816484" sldId="312"/>
            <ac:cxnSpMk id="5" creationId="{6C4DD2AB-BE63-4F56-B73E-DEFF7973FD28}"/>
          </ac:cxnSpMkLst>
        </pc:cxnChg>
      </pc:sldChg>
      <pc:sldChg chg="modSp new ord">
        <pc:chgData name="" userId="" providerId="" clId="Web-{49ECBF55-AD08-4E03-8BBA-B956BE9F96DF}" dt="2018-11-11T19:21:28.561" v="381"/>
        <pc:sldMkLst>
          <pc:docMk/>
          <pc:sldMk cId="2935677321" sldId="313"/>
        </pc:sldMkLst>
        <pc:spChg chg="mod">
          <ac:chgData name="" userId="" providerId="" clId="Web-{49ECBF55-AD08-4E03-8BBA-B956BE9F96DF}" dt="2018-11-11T19:15:11.727" v="122" actId="20577"/>
          <ac:spMkLst>
            <pc:docMk/>
            <pc:sldMk cId="2935677321" sldId="313"/>
            <ac:spMk id="2" creationId="{1F2C1ABA-FDE2-4A31-B02C-69BC7CA30227}"/>
          </ac:spMkLst>
        </pc:spChg>
        <pc:spChg chg="mod">
          <ac:chgData name="" userId="" providerId="" clId="Web-{49ECBF55-AD08-4E03-8BBA-B956BE9F96DF}" dt="2018-11-11T19:15:59.008" v="213" actId="20577"/>
          <ac:spMkLst>
            <pc:docMk/>
            <pc:sldMk cId="2935677321" sldId="313"/>
            <ac:spMk id="3" creationId="{1546EC5E-5C74-45E3-8D68-06ED7F286FE8}"/>
          </ac:spMkLst>
        </pc:spChg>
      </pc:sldChg>
      <pc:sldChg chg="addSp delSp modSp new">
        <pc:chgData name="" userId="" providerId="" clId="Web-{49ECBF55-AD08-4E03-8BBA-B956BE9F96DF}" dt="2018-11-11T19:19:01.560" v="315" actId="14100"/>
        <pc:sldMkLst>
          <pc:docMk/>
          <pc:sldMk cId="4212118544" sldId="314"/>
        </pc:sldMkLst>
        <pc:spChg chg="mod">
          <ac:chgData name="" userId="" providerId="" clId="Web-{49ECBF55-AD08-4E03-8BBA-B956BE9F96DF}" dt="2018-11-11T19:18:04.950" v="232" actId="20577"/>
          <ac:spMkLst>
            <pc:docMk/>
            <pc:sldMk cId="4212118544" sldId="314"/>
            <ac:spMk id="3" creationId="{A90727D8-6BE5-4AFF-B7CC-FDB1E476B1C3}"/>
          </ac:spMkLst>
        </pc:spChg>
        <pc:spChg chg="add del mod">
          <ac:chgData name="" userId="" providerId="" clId="Web-{49ECBF55-AD08-4E03-8BBA-B956BE9F96DF}" dt="2018-11-11T19:17:52.388" v="229"/>
          <ac:spMkLst>
            <pc:docMk/>
            <pc:sldMk cId="4212118544" sldId="314"/>
            <ac:spMk id="4" creationId="{0AF04C41-4C0F-41F1-95CE-C4C2C94D4D63}"/>
          </ac:spMkLst>
        </pc:spChg>
        <pc:spChg chg="add mod">
          <ac:chgData name="" userId="" providerId="" clId="Web-{49ECBF55-AD08-4E03-8BBA-B956BE9F96DF}" dt="2018-11-11T19:19:01.560" v="315" actId="14100"/>
          <ac:spMkLst>
            <pc:docMk/>
            <pc:sldMk cId="4212118544" sldId="314"/>
            <ac:spMk id="5" creationId="{37D7D440-4A48-4A26-876A-D233118E486E}"/>
          </ac:spMkLst>
        </pc:spChg>
      </pc:sldChg>
      <pc:sldChg chg="addSp delSp modSp add replId">
        <pc:chgData name="" userId="" providerId="" clId="Web-{49ECBF55-AD08-4E03-8BBA-B956BE9F96DF}" dt="2018-11-11T19:21:02.607" v="380"/>
        <pc:sldMkLst>
          <pc:docMk/>
          <pc:sldMk cId="2767900293" sldId="315"/>
        </pc:sldMkLst>
        <pc:spChg chg="mod">
          <ac:chgData name="" userId="" providerId="" clId="Web-{49ECBF55-AD08-4E03-8BBA-B956BE9F96DF}" dt="2018-11-11T19:19:57.295" v="369" actId="20577"/>
          <ac:spMkLst>
            <pc:docMk/>
            <pc:sldMk cId="2767900293" sldId="315"/>
            <ac:spMk id="5" creationId="{37D7D440-4A48-4A26-876A-D233118E486E}"/>
          </ac:spMkLst>
        </pc:spChg>
        <pc:cxnChg chg="add del mod">
          <ac:chgData name="" userId="" providerId="" clId="Web-{49ECBF55-AD08-4E03-8BBA-B956BE9F96DF}" dt="2018-11-11T19:20:32.154" v="376"/>
          <ac:cxnSpMkLst>
            <pc:docMk/>
            <pc:sldMk cId="2767900293" sldId="315"/>
            <ac:cxnSpMk id="4" creationId="{8E5F2677-85A5-415E-AFFC-07CA0947C5AC}"/>
          </ac:cxnSpMkLst>
        </pc:cxnChg>
        <pc:cxnChg chg="add mod">
          <ac:chgData name="" userId="" providerId="" clId="Web-{49ECBF55-AD08-4E03-8BBA-B956BE9F96DF}" dt="2018-11-11T19:21:02.607" v="380"/>
          <ac:cxnSpMkLst>
            <pc:docMk/>
            <pc:sldMk cId="2767900293" sldId="315"/>
            <ac:cxnSpMk id="6" creationId="{08B05B97-47B8-4A74-9AD5-3EE9D03D7B5F}"/>
          </ac:cxnSpMkLst>
        </pc:cxnChg>
      </pc:sldChg>
      <pc:sldChg chg="new">
        <pc:chgData name="" userId="" providerId="" clId="Web-{49ECBF55-AD08-4E03-8BBA-B956BE9F96DF}" dt="2018-11-11T19:22:16.717" v="382"/>
        <pc:sldMkLst>
          <pc:docMk/>
          <pc:sldMk cId="3249266657" sldId="31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F53A072-A9E4-4696-B6CB-1F1510468D28}" type="datetimeFigureOut">
              <a:rPr lang="en-GB" smtClean="0"/>
              <a:t>13/11/2018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BEDC479-D1C6-4C27-8739-7B394626B5F7}" type="slidenum">
              <a:rPr lang="en-GB" smtClean="0"/>
              <a:t>‹#›</a:t>
            </a:fld>
            <a:endParaRPr lang="en-GB"/>
          </a:p>
        </p:txBody>
      </p:sp>
    </p:spTree>
    <p:extLst>
      <p:ext uri="{BB962C8B-B14F-4D97-AF65-F5344CB8AC3E}">
        <p14:creationId xmlns:p14="http://schemas.microsoft.com/office/powerpoint/2010/main" val="11869388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1682CB9-B95A-4E5F-9A51-95FC126EABB9}" type="datetimeFigureOut">
              <a:rPr lang="en-GB" smtClean="0"/>
              <a:t>13/11/2018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425667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1682CB9-B95A-4E5F-9A51-95FC126EABB9}" type="datetimeFigureOut">
              <a:rPr lang="en-GB" smtClean="0"/>
              <a:t>13/11/2018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6530974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1682CB9-B95A-4E5F-9A51-95FC126EABB9}" type="datetimeFigureOut">
              <a:rPr lang="en-GB" smtClean="0"/>
              <a:t>13/11/2018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32234802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1682CB9-B95A-4E5F-9A51-95FC126EABB9}" type="datetimeFigureOut">
              <a:rPr lang="en-GB" smtClean="0"/>
              <a:t>13/11/2018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41508879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1682CB9-B95A-4E5F-9A51-95FC126EABB9}" type="datetimeFigureOut">
              <a:rPr lang="en-GB" smtClean="0"/>
              <a:t>13/11/2018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27773180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1682CB9-B95A-4E5F-9A51-95FC126EABB9}" type="datetimeFigureOut">
              <a:rPr lang="en-GB" smtClean="0"/>
              <a:t>13/11/2018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3550331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682CB9-B95A-4E5F-9A51-95FC126EABB9}" type="datetimeFigureOut">
              <a:rPr lang="en-GB" smtClean="0"/>
              <a:t>13/11/2018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26215021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1682CB9-B95A-4E5F-9A51-95FC126EABB9}" type="datetimeFigureOut">
              <a:rPr lang="en-GB" smtClean="0"/>
              <a:t>13/11/2018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37825732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1682CB9-B95A-4E5F-9A51-95FC126EABB9}" type="datetimeFigureOut">
              <a:rPr lang="en-GB" smtClean="0"/>
              <a:t>13/11/2018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32798497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1682CB9-B95A-4E5F-9A51-95FC126EABB9}" type="datetimeFigureOut">
              <a:rPr lang="en-GB" smtClean="0"/>
              <a:t>13/11/2018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24713051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1682CB9-B95A-4E5F-9A51-95FC126EABB9}" type="datetimeFigureOut">
              <a:rPr lang="en-GB" smtClean="0"/>
              <a:t>13/11/2018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42116397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682CB9-B95A-4E5F-9A51-95FC126EABB9}" type="datetimeFigureOut">
              <a:rPr lang="en-GB" smtClean="0"/>
              <a:t>13/11/2018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B38118-5DEF-493B-B042-3457DBCF3C10}" type="slidenum">
              <a:rPr lang="en-GB" smtClean="0"/>
              <a:t>‹#›</a:t>
            </a:fld>
            <a:endParaRPr lang="en-GB"/>
          </a:p>
        </p:txBody>
      </p:sp>
    </p:spTree>
    <p:extLst>
      <p:ext uri="{BB962C8B-B14F-4D97-AF65-F5344CB8AC3E}">
        <p14:creationId xmlns:p14="http://schemas.microsoft.com/office/powerpoint/2010/main" val="37274842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6508" y="1090454"/>
            <a:ext cx="7761406" cy="1037977"/>
          </a:xfrm>
        </p:spPr>
        <p:txBody>
          <a:bodyPr>
            <a:noAutofit/>
          </a:bodyPr>
          <a:lstStyle/>
          <a:p>
            <a:r>
              <a:rPr lang="en-GB" sz="3600" u="sng" dirty="0" smtClean="0">
                <a:latin typeface="Sassoon Penpals" panose="02000400000000000000" pitchFamily="50" charset="0"/>
              </a:rPr>
              <a:t>Tuesday 13</a:t>
            </a:r>
            <a:r>
              <a:rPr lang="en-GB" sz="3600" u="sng" baseline="30000" dirty="0" smtClean="0">
                <a:latin typeface="Sassoon Penpals" panose="02000400000000000000" pitchFamily="50" charset="0"/>
              </a:rPr>
              <a:t>th</a:t>
            </a:r>
            <a:r>
              <a:rPr lang="en-GB" sz="3600" u="sng" dirty="0" smtClean="0">
                <a:latin typeface="Sassoon Penpals" panose="02000400000000000000" pitchFamily="50" charset="0"/>
              </a:rPr>
              <a:t> November </a:t>
            </a:r>
            <a:r>
              <a:rPr lang="en-GB" sz="3600" u="sng" dirty="0">
                <a:latin typeface="Sassoon Penpals" panose="02000400000000000000" pitchFamily="50" charset="0"/>
              </a:rPr>
              <a:t>2018</a:t>
            </a:r>
            <a:br>
              <a:rPr lang="en-GB" sz="3600" u="sng" dirty="0">
                <a:latin typeface="Sassoon Penpals" panose="02000400000000000000" pitchFamily="50" charset="0"/>
              </a:rPr>
            </a:br>
            <a:r>
              <a:rPr lang="en-GB" sz="3600" u="sng" dirty="0">
                <a:latin typeface="Sassoon Penpals" panose="02000400000000000000" pitchFamily="50" charset="0"/>
              </a:rPr>
              <a:t/>
            </a:r>
            <a:br>
              <a:rPr lang="en-GB" sz="3600" u="sng" dirty="0">
                <a:latin typeface="Sassoon Penpals" panose="02000400000000000000" pitchFamily="50" charset="0"/>
              </a:rPr>
            </a:br>
            <a:endParaRPr lang="en-GB" sz="3600" b="1" u="sng" dirty="0">
              <a:latin typeface="Sassoon Penpals" panose="02000400000000000000" pitchFamily="50" charset="0"/>
            </a:endParaRPr>
          </a:p>
        </p:txBody>
      </p:sp>
      <p:pic>
        <p:nvPicPr>
          <p:cNvPr id="5" name="Picture 2" descr="Image result for a monster call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694" y="4031751"/>
            <a:ext cx="3995725" cy="249029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Image result for a monster calls harr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6497" y="260498"/>
            <a:ext cx="2950955" cy="1659912"/>
          </a:xfrm>
          <a:prstGeom prst="rect">
            <a:avLst/>
          </a:prstGeom>
          <a:noFill/>
          <a:extLst>
            <a:ext uri="{909E8E84-426E-40DD-AFC4-6F175D3DCCD1}">
              <a14:hiddenFill xmlns:a14="http://schemas.microsoft.com/office/drawing/2010/main">
                <a:solidFill>
                  <a:srgbClr val="FFFFFF"/>
                </a:solidFill>
              </a14:hiddenFill>
            </a:ext>
          </a:extLst>
        </p:spPr>
      </p:pic>
      <p:sp>
        <p:nvSpPr>
          <p:cNvPr id="8" name="AutoShape 8" descr="Image result for anti bullying"/>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Sassoon Penpals" panose="02000400000000000000" pitchFamily="50" charset="0"/>
            </a:endParaRPr>
          </a:p>
        </p:txBody>
      </p:sp>
      <p:pic>
        <p:nvPicPr>
          <p:cNvPr id="2058" name="Picture 10" descr="Image result for anti bullyi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946332" y="188448"/>
            <a:ext cx="1991668" cy="1991669"/>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7EC2AFFA-7BC8-48EF-BCBE-79BB336759CF}"/>
              </a:ext>
            </a:extLst>
          </p:cNvPr>
          <p:cNvPicPr>
            <a:picLocks noChangeAspect="1"/>
          </p:cNvPicPr>
          <p:nvPr/>
        </p:nvPicPr>
        <p:blipFill>
          <a:blip r:embed="rId5"/>
          <a:stretch>
            <a:fillRect/>
          </a:stretch>
        </p:blipFill>
        <p:spPr>
          <a:xfrm>
            <a:off x="9808218" y="3203870"/>
            <a:ext cx="2257119" cy="3482969"/>
          </a:xfrm>
          <a:prstGeom prst="rect">
            <a:avLst/>
          </a:prstGeom>
        </p:spPr>
      </p:pic>
      <p:sp>
        <p:nvSpPr>
          <p:cNvPr id="11" name="Title 1">
            <a:extLst>
              <a:ext uri="{FF2B5EF4-FFF2-40B4-BE49-F238E27FC236}">
                <a16:creationId xmlns:a16="http://schemas.microsoft.com/office/drawing/2014/main" id="{01E387D4-76C3-4503-BC6D-04744EA92B40}"/>
              </a:ext>
            </a:extLst>
          </p:cNvPr>
          <p:cNvSpPr txBox="1">
            <a:spLocks/>
          </p:cNvSpPr>
          <p:nvPr/>
        </p:nvSpPr>
        <p:spPr>
          <a:xfrm>
            <a:off x="1524000" y="2025587"/>
            <a:ext cx="9144000" cy="948828"/>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u="sng" dirty="0">
                <a:solidFill>
                  <a:srgbClr val="0070C0"/>
                </a:solidFill>
                <a:latin typeface="Sassoon Penpals" panose="02000400000000000000" pitchFamily="50" charset="0"/>
              </a:rPr>
              <a:t>A MONSTER CALLS</a:t>
            </a:r>
          </a:p>
        </p:txBody>
      </p:sp>
      <p:sp>
        <p:nvSpPr>
          <p:cNvPr id="12" name="Subtitle 2">
            <a:extLst>
              <a:ext uri="{FF2B5EF4-FFF2-40B4-BE49-F238E27FC236}">
                <a16:creationId xmlns:a16="http://schemas.microsoft.com/office/drawing/2014/main" id="{2A6FAB6F-2A0C-471F-98B7-E70BD9808843}"/>
              </a:ext>
            </a:extLst>
          </p:cNvPr>
          <p:cNvSpPr>
            <a:spLocks noGrp="1"/>
          </p:cNvSpPr>
          <p:nvPr>
            <p:ph type="subTitle" idx="1"/>
          </p:nvPr>
        </p:nvSpPr>
        <p:spPr>
          <a:xfrm>
            <a:off x="1385581" y="3203870"/>
            <a:ext cx="9144000" cy="1655762"/>
          </a:xfrm>
        </p:spPr>
        <p:txBody>
          <a:bodyPr>
            <a:normAutofit lnSpcReduction="10000"/>
          </a:bodyPr>
          <a:lstStyle/>
          <a:p>
            <a:r>
              <a:rPr lang="en-GB" sz="2800" dirty="0" smtClean="0">
                <a:latin typeface="Sassoon Penpals" panose="02000400000000000000" pitchFamily="50" charset="0"/>
              </a:rPr>
              <a:t>L.O: </a:t>
            </a:r>
            <a:r>
              <a:rPr lang="en-GB" sz="2800" dirty="0">
                <a:latin typeface="Sassoon Penpals" panose="02000400000000000000" pitchFamily="50" charset="0"/>
              </a:rPr>
              <a:t>I can summarise the main points of the text</a:t>
            </a:r>
          </a:p>
          <a:p>
            <a:endParaRPr lang="en-GB" sz="2800" dirty="0">
              <a:latin typeface="Sassoon Penpals" panose="02000400000000000000" pitchFamily="50" charset="0"/>
            </a:endParaRPr>
          </a:p>
          <a:p>
            <a:r>
              <a:rPr lang="en-GB" sz="4000" dirty="0">
                <a:latin typeface="Sassoon Penpals" panose="02000400000000000000" pitchFamily="50" charset="0"/>
              </a:rPr>
              <a:t>Text Talk</a:t>
            </a:r>
          </a:p>
        </p:txBody>
      </p:sp>
    </p:spTree>
    <p:extLst>
      <p:ext uri="{BB962C8B-B14F-4D97-AF65-F5344CB8AC3E}">
        <p14:creationId xmlns:p14="http://schemas.microsoft.com/office/powerpoint/2010/main" val="8468569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D6ED1A-8E35-4F48-9620-09BD7DE7E93C}"/>
              </a:ext>
            </a:extLst>
          </p:cNvPr>
          <p:cNvSpPr>
            <a:spLocks noGrp="1"/>
          </p:cNvSpPr>
          <p:nvPr>
            <p:ph type="title"/>
          </p:nvPr>
        </p:nvSpPr>
        <p:spPr>
          <a:xfrm>
            <a:off x="838200" y="500062"/>
            <a:ext cx="10515600" cy="1325563"/>
          </a:xfrm>
        </p:spPr>
        <p:txBody>
          <a:bodyPr>
            <a:normAutofit fontScale="90000"/>
          </a:bodyPr>
          <a:lstStyle/>
          <a:p>
            <a:r>
              <a:rPr lang="en-GB" sz="5300" b="1" dirty="0">
                <a:latin typeface="Sassoon Penpals" panose="02000400000000000000" pitchFamily="50" charset="0"/>
              </a:rPr>
              <a:t/>
            </a:r>
            <a:br>
              <a:rPr lang="en-GB" sz="5300" b="1" dirty="0">
                <a:latin typeface="Sassoon Penpals" panose="02000400000000000000" pitchFamily="50" charset="0"/>
              </a:rPr>
            </a:br>
            <a:r>
              <a:rPr lang="en-GB" sz="5300" b="1" dirty="0" smtClean="0">
                <a:latin typeface="Sassoon Penpals" panose="02000400000000000000" pitchFamily="50" charset="0"/>
              </a:rPr>
              <a:t>L.O: </a:t>
            </a:r>
            <a:r>
              <a:rPr lang="en-GB" sz="5300" b="1" dirty="0">
                <a:latin typeface="Sassoon Penpals" panose="02000400000000000000" pitchFamily="50" charset="0"/>
              </a:rPr>
              <a:t>I can summarise the main points of the text</a:t>
            </a:r>
            <a:r>
              <a:rPr lang="en-GB" sz="5300" dirty="0">
                <a:latin typeface="Sassoon Penpals" panose="02000400000000000000" pitchFamily="50" charset="0"/>
              </a:rPr>
              <a:t/>
            </a:r>
            <a:br>
              <a:rPr lang="en-GB" sz="5300" dirty="0">
                <a:latin typeface="Sassoon Penpals" panose="02000400000000000000" pitchFamily="50" charset="0"/>
              </a:rPr>
            </a:br>
            <a:r>
              <a:rPr lang="en-GB" b="1" dirty="0">
                <a:latin typeface="Sassoon Penpals" panose="02000400000000000000" pitchFamily="50" charset="0"/>
              </a:rPr>
              <a:t/>
            </a:r>
            <a:br>
              <a:rPr lang="en-GB" b="1" dirty="0">
                <a:latin typeface="Sassoon Penpals" panose="02000400000000000000" pitchFamily="50" charset="0"/>
              </a:rPr>
            </a:br>
            <a:r>
              <a:rPr lang="en-GB" b="1" dirty="0">
                <a:latin typeface="Sassoon Penpals" panose="02000400000000000000" pitchFamily="50" charset="0"/>
              </a:rPr>
              <a:t>Tell your partner: </a:t>
            </a:r>
            <a:r>
              <a:rPr lang="en-GB" dirty="0">
                <a:latin typeface="Sassoon Penpals" panose="02000400000000000000" pitchFamily="50" charset="0"/>
              </a:rPr>
              <a:t>What are you learning about today?</a:t>
            </a:r>
          </a:p>
        </p:txBody>
      </p:sp>
      <p:sp>
        <p:nvSpPr>
          <p:cNvPr id="3" name="Content Placeholder 2">
            <a:extLst>
              <a:ext uri="{FF2B5EF4-FFF2-40B4-BE49-F238E27FC236}">
                <a16:creationId xmlns:a16="http://schemas.microsoft.com/office/drawing/2014/main" id="{49387F1A-8596-4CD4-A256-08439BEDF175}"/>
              </a:ext>
            </a:extLst>
          </p:cNvPr>
          <p:cNvSpPr>
            <a:spLocks noGrp="1"/>
          </p:cNvSpPr>
          <p:nvPr>
            <p:ph idx="1"/>
          </p:nvPr>
        </p:nvSpPr>
        <p:spPr>
          <a:xfrm>
            <a:off x="838200" y="2643044"/>
            <a:ext cx="10515600" cy="4351338"/>
          </a:xfrm>
        </p:spPr>
        <p:txBody>
          <a:bodyPr>
            <a:normAutofit/>
          </a:bodyPr>
          <a:lstStyle/>
          <a:p>
            <a:pPr marL="0" indent="0">
              <a:buNone/>
            </a:pPr>
            <a:endParaRPr lang="en-GB" sz="4400" dirty="0">
              <a:solidFill>
                <a:srgbClr val="00B050"/>
              </a:solidFill>
              <a:latin typeface="Sassoon Penpals" panose="02000400000000000000" pitchFamily="50" charset="0"/>
            </a:endParaRPr>
          </a:p>
          <a:p>
            <a:pPr marL="0" indent="0">
              <a:buNone/>
            </a:pPr>
            <a:r>
              <a:rPr lang="en-GB" sz="4400" dirty="0">
                <a:solidFill>
                  <a:srgbClr val="00B050"/>
                </a:solidFill>
                <a:latin typeface="Sassoon Penpals" panose="02000400000000000000" pitchFamily="50" charset="0"/>
              </a:rPr>
              <a:t>We are learning to use ________________ skills. </a:t>
            </a:r>
          </a:p>
          <a:p>
            <a:pPr marL="0" indent="0">
              <a:buNone/>
            </a:pPr>
            <a:endParaRPr lang="en-GB" sz="4400" dirty="0">
              <a:solidFill>
                <a:srgbClr val="00B050"/>
              </a:solidFill>
              <a:latin typeface="Sassoon Penpals" panose="02000400000000000000" pitchFamily="50" charset="0"/>
            </a:endParaRPr>
          </a:p>
          <a:p>
            <a:pPr marL="0" indent="0">
              <a:buNone/>
            </a:pPr>
            <a:r>
              <a:rPr lang="en-GB" sz="4400" dirty="0">
                <a:latin typeface="Sassoon Penpals" panose="02000400000000000000" pitchFamily="50" charset="0"/>
              </a:rPr>
              <a:t>What strategies do you need to use?</a:t>
            </a:r>
          </a:p>
          <a:p>
            <a:pPr marL="0" indent="0">
              <a:buNone/>
            </a:pPr>
            <a:r>
              <a:rPr lang="en-GB" sz="4400" dirty="0">
                <a:solidFill>
                  <a:srgbClr val="00B050"/>
                </a:solidFill>
                <a:latin typeface="Sassoon Penpals" panose="02000400000000000000" pitchFamily="50" charset="0"/>
              </a:rPr>
              <a:t>The strategies I will need to use are….</a:t>
            </a:r>
          </a:p>
        </p:txBody>
      </p:sp>
    </p:spTree>
    <p:extLst>
      <p:ext uri="{BB962C8B-B14F-4D97-AF65-F5344CB8AC3E}">
        <p14:creationId xmlns:p14="http://schemas.microsoft.com/office/powerpoint/2010/main" val="322988416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E38E6B6-D554-4B12-9875-BB0DD131C50E}"/>
              </a:ext>
            </a:extLst>
          </p:cNvPr>
          <p:cNvSpPr>
            <a:spLocks noGrp="1"/>
          </p:cNvSpPr>
          <p:nvPr>
            <p:ph type="title"/>
          </p:nvPr>
        </p:nvSpPr>
        <p:spPr/>
        <p:txBody>
          <a:bodyPr>
            <a:normAutofit/>
          </a:bodyPr>
          <a:lstStyle/>
          <a:p>
            <a:pPr algn="ctr"/>
            <a:r>
              <a:rPr lang="en-GB" sz="7200" b="1" u="sng" dirty="0">
                <a:latin typeface="Sassoon Penpals" panose="02000400000000000000" pitchFamily="50" charset="0"/>
              </a:rPr>
              <a:t>Steps to success</a:t>
            </a:r>
          </a:p>
        </p:txBody>
      </p:sp>
      <p:sp>
        <p:nvSpPr>
          <p:cNvPr id="5" name="Content Placeholder 4">
            <a:extLst>
              <a:ext uri="{FF2B5EF4-FFF2-40B4-BE49-F238E27FC236}">
                <a16:creationId xmlns:a16="http://schemas.microsoft.com/office/drawing/2014/main" id="{9794B865-F059-4582-9951-6B96F6D77186}"/>
              </a:ext>
            </a:extLst>
          </p:cNvPr>
          <p:cNvSpPr>
            <a:spLocks noGrp="1"/>
          </p:cNvSpPr>
          <p:nvPr>
            <p:ph idx="1"/>
          </p:nvPr>
        </p:nvSpPr>
        <p:spPr/>
        <p:txBody>
          <a:bodyPr>
            <a:normAutofit/>
          </a:bodyPr>
          <a:lstStyle/>
          <a:p>
            <a:r>
              <a:rPr lang="en-GB" sz="5400" dirty="0">
                <a:latin typeface="Sassoon Penpals" panose="02000400000000000000" pitchFamily="50" charset="0"/>
              </a:rPr>
              <a:t>To read and understand the text.</a:t>
            </a:r>
          </a:p>
          <a:p>
            <a:r>
              <a:rPr lang="en-GB" sz="5400" dirty="0">
                <a:latin typeface="Sassoon Penpals" panose="02000400000000000000" pitchFamily="50" charset="0"/>
              </a:rPr>
              <a:t>To make sure my sentences are shorter than the text.</a:t>
            </a:r>
          </a:p>
          <a:p>
            <a:r>
              <a:rPr lang="en-GB" sz="5400" dirty="0">
                <a:latin typeface="Sassoon Penpals" panose="02000400000000000000" pitchFamily="50" charset="0"/>
              </a:rPr>
              <a:t>Use my own words</a:t>
            </a:r>
          </a:p>
          <a:p>
            <a:r>
              <a:rPr lang="en-GB" sz="5400" dirty="0">
                <a:latin typeface="Sassoon Penpals" panose="02000400000000000000" pitchFamily="50" charset="0"/>
              </a:rPr>
              <a:t>Include the main ideas from the text.</a:t>
            </a:r>
          </a:p>
        </p:txBody>
      </p:sp>
    </p:spTree>
    <p:extLst>
      <p:ext uri="{BB962C8B-B14F-4D97-AF65-F5344CB8AC3E}">
        <p14:creationId xmlns:p14="http://schemas.microsoft.com/office/powerpoint/2010/main" val="100145039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52400" y="170171"/>
            <a:ext cx="8229600" cy="634082"/>
          </a:xfrm>
        </p:spPr>
        <p:txBody>
          <a:bodyPr>
            <a:normAutofit fontScale="90000"/>
          </a:bodyPr>
          <a:lstStyle/>
          <a:p>
            <a:r>
              <a:rPr lang="en-GB" sz="3100" dirty="0"/>
              <a:t/>
            </a:r>
            <a:br>
              <a:rPr lang="en-GB" sz="3100" dirty="0"/>
            </a:br>
            <a:r>
              <a:rPr lang="en-GB" sz="2800" b="1" u="sng" dirty="0"/>
              <a:t>Extract from ‘A Monster Calls’</a:t>
            </a:r>
            <a:r>
              <a:rPr lang="en-GB" sz="2800" dirty="0"/>
              <a:t/>
            </a:r>
            <a:br>
              <a:rPr lang="en-GB" sz="2800" dirty="0"/>
            </a:br>
            <a:endParaRPr lang="en-GB" dirty="0"/>
          </a:p>
        </p:txBody>
      </p:sp>
      <p:sp>
        <p:nvSpPr>
          <p:cNvPr id="2" name="Content Placeholder 1"/>
          <p:cNvSpPr>
            <a:spLocks noGrp="1"/>
          </p:cNvSpPr>
          <p:nvPr>
            <p:ph idx="1"/>
          </p:nvPr>
        </p:nvSpPr>
        <p:spPr>
          <a:xfrm>
            <a:off x="152400" y="804253"/>
            <a:ext cx="11912600" cy="6053747"/>
          </a:xfrm>
        </p:spPr>
        <p:txBody>
          <a:bodyPr>
            <a:normAutofit fontScale="85000" lnSpcReduction="20000"/>
          </a:bodyPr>
          <a:lstStyle/>
          <a:p>
            <a:pPr marL="0" indent="0">
              <a:buNone/>
            </a:pPr>
            <a:r>
              <a:rPr lang="en-GB" dirty="0"/>
              <a:t>“I’m going to be late,” Conor said, eyeing the clock.</a:t>
            </a:r>
          </a:p>
          <a:p>
            <a:pPr marL="0" indent="0">
              <a:buNone/>
            </a:pPr>
            <a:r>
              <a:rPr lang="en-GB" dirty="0"/>
              <a:t>“Okay, sweetheart,” she said, teetering over to kiss him on the forehead. “You’re a good boy,” she said again. “I wish you didn’t have to be quite so good.”</a:t>
            </a:r>
          </a:p>
          <a:p>
            <a:pPr marL="0" indent="0">
              <a:buNone/>
            </a:pPr>
            <a:r>
              <a:rPr lang="en-GB" dirty="0"/>
              <a:t>As he left to head off for school, he saw her take her tea over to the kitchen window above the sink, and when he opened the front door to leave, he heard her say, “There’s that old yew tree,” as if she was talking to herself.</a:t>
            </a:r>
          </a:p>
          <a:p>
            <a:pPr marL="0" indent="0">
              <a:buNone/>
            </a:pPr>
            <a:endParaRPr lang="en-GB" dirty="0"/>
          </a:p>
          <a:p>
            <a:pPr marL="0" indent="0">
              <a:buNone/>
            </a:pPr>
            <a:r>
              <a:rPr lang="en-GB" dirty="0"/>
              <a:t>SCHOOL</a:t>
            </a:r>
          </a:p>
          <a:p>
            <a:pPr marL="0" indent="0">
              <a:buNone/>
            </a:pPr>
            <a:r>
              <a:rPr lang="en-GB" dirty="0"/>
              <a:t>He could already taste the blood in his mouth as he got up. He had bitten the inside of his lip when he hit the ground, and it was what he focussed on now as he stood, the strange metallic flavour that made you want to spit it out immediately, like you’d eaten something that wasn’t food at all.</a:t>
            </a:r>
          </a:p>
          <a:p>
            <a:pPr marL="0" indent="0">
              <a:buNone/>
            </a:pPr>
            <a:r>
              <a:rPr lang="en-GB" dirty="0"/>
              <a:t>He swallowed it instead. Harry and his cronies would have been thrilled beyond words if they knew Conor was bleeding. He could hear Anton and Sully laughing behind him, knew exactly the look on Harry’s face, even though he couldn’t see it. He could probably even guess what Harry would say next in that calm, amused voice of his that seemed to mimic every adult you never wanted to meet.</a:t>
            </a:r>
          </a:p>
          <a:p>
            <a:pPr marL="0" indent="0">
              <a:buNone/>
            </a:pPr>
            <a:r>
              <a:rPr lang="en-GB" dirty="0"/>
              <a:t>“Be careful of the steps there,” Harry said. “You might fall.”</a:t>
            </a:r>
          </a:p>
          <a:p>
            <a:pPr marL="0" indent="0">
              <a:buNone/>
            </a:pPr>
            <a:endParaRPr lang="en-GB" dirty="0"/>
          </a:p>
        </p:txBody>
      </p:sp>
    </p:spTree>
    <p:extLst>
      <p:ext uri="{BB962C8B-B14F-4D97-AF65-F5344CB8AC3E}">
        <p14:creationId xmlns:p14="http://schemas.microsoft.com/office/powerpoint/2010/main" val="36899689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7000" y="127000"/>
            <a:ext cx="11938000" cy="6591300"/>
          </a:xfrm>
        </p:spPr>
        <p:txBody>
          <a:bodyPr>
            <a:normAutofit fontScale="25000" lnSpcReduction="20000"/>
          </a:bodyPr>
          <a:lstStyle/>
          <a:p>
            <a:pPr marL="0" indent="0">
              <a:buNone/>
            </a:pPr>
            <a:r>
              <a:rPr lang="en-GB" sz="9600" dirty="0"/>
              <a:t>Yep, that’d be about right.</a:t>
            </a:r>
          </a:p>
          <a:p>
            <a:pPr marL="0" indent="0">
              <a:buNone/>
            </a:pPr>
            <a:r>
              <a:rPr lang="en-GB" sz="9600" dirty="0"/>
              <a:t>It hadn’t always been like this.</a:t>
            </a:r>
          </a:p>
          <a:p>
            <a:pPr marL="0" indent="0">
              <a:buNone/>
            </a:pPr>
            <a:r>
              <a:rPr lang="en-GB" sz="9600" dirty="0"/>
              <a:t>Harry was the Blond Wonder Child, the teachers’ pet through every year of school. The first pupil with his hand in the air, the fastest player on the football pitch, but for all that, just another kid in Conor’s class. They hadn’t been friends exactly – Harry didn’t really have friends, only followers; Anton and Sully basically just stood behind him and laughed at everything he did – but they hadn’t been enemies, either. Conor would have been mildly surprised if Harry had even known his name.</a:t>
            </a:r>
          </a:p>
          <a:p>
            <a:pPr marL="0" indent="0">
              <a:buNone/>
            </a:pPr>
            <a:r>
              <a:rPr lang="en-GB" sz="9600" dirty="0"/>
              <a:t>Somewhere over the past year, though, something had changed. Harry had started noticing Conor, catching his eye, looking at him with a detached amusement.</a:t>
            </a:r>
          </a:p>
          <a:p>
            <a:pPr marL="0" indent="0">
              <a:buNone/>
            </a:pPr>
            <a:r>
              <a:rPr lang="en-GB" sz="9600" dirty="0"/>
              <a:t>This change hadn’t come when everything started with Conor’s mum. No, it had come later, when Conor started having the nightmare, the real nightmare, not the stupid tree, the nightmare with the screaming and the falling, the nightmare he would never tell another living soul about. When Conor started having that nightmare, that’s when Harry noticed him, like a secret mark had been placed on him that only Harry could see.</a:t>
            </a:r>
          </a:p>
          <a:p>
            <a:pPr marL="0" indent="0">
              <a:buNone/>
            </a:pPr>
            <a:r>
              <a:rPr lang="en-GB" sz="9600" dirty="0"/>
              <a:t>A mark that drew Harry to him like iron to a magnet.</a:t>
            </a:r>
          </a:p>
          <a:p>
            <a:pPr marL="0" indent="0">
              <a:buNone/>
            </a:pPr>
            <a:r>
              <a:rPr lang="en-GB" sz="9600" dirty="0"/>
              <a:t>On the first day of the new school year, Harry had tripped Conor coming into the school grounds, sending him tumbling to the pavement.</a:t>
            </a:r>
          </a:p>
          <a:p>
            <a:pPr marL="0" indent="0">
              <a:buNone/>
            </a:pPr>
            <a:r>
              <a:rPr lang="en-GB" sz="9600" dirty="0"/>
              <a:t>And so it had begun.</a:t>
            </a:r>
          </a:p>
          <a:p>
            <a:pPr marL="0" indent="0">
              <a:buNone/>
            </a:pPr>
            <a:r>
              <a:rPr lang="en-GB" sz="9600" dirty="0"/>
              <a:t>And so it had continued.</a:t>
            </a:r>
          </a:p>
          <a:p>
            <a:pPr marL="0" indent="0">
              <a:buNone/>
            </a:pPr>
            <a:endParaRPr lang="en-GB" dirty="0"/>
          </a:p>
        </p:txBody>
      </p:sp>
    </p:spTree>
    <p:extLst>
      <p:ext uri="{BB962C8B-B14F-4D97-AF65-F5344CB8AC3E}">
        <p14:creationId xmlns:p14="http://schemas.microsoft.com/office/powerpoint/2010/main" val="75742012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 y="0"/>
            <a:ext cx="12077700" cy="6769099"/>
          </a:xfrm>
        </p:spPr>
        <p:txBody>
          <a:bodyPr>
            <a:normAutofit fontScale="85000" lnSpcReduction="20000"/>
          </a:bodyPr>
          <a:lstStyle/>
          <a:p>
            <a:pPr marL="0" indent="0">
              <a:buNone/>
            </a:pPr>
            <a:r>
              <a:rPr lang="en-GB" dirty="0"/>
              <a:t>Conor kept his back turned as Anton and Sully laughed. He ran his tongue along the inside of his lip to see how bad the bite was. Not terrible. He’d live, if he could make it to Form without anything further happening.</a:t>
            </a:r>
          </a:p>
          <a:p>
            <a:pPr marL="0" indent="0">
              <a:buNone/>
            </a:pPr>
            <a:r>
              <a:rPr lang="en-GB" dirty="0"/>
              <a:t>But then something further happened.</a:t>
            </a:r>
          </a:p>
          <a:p>
            <a:pPr marL="0" indent="0">
              <a:buNone/>
            </a:pPr>
            <a:r>
              <a:rPr lang="en-GB" dirty="0"/>
              <a:t>“Leave him alone!” Conor heard, wincing at the sound.</a:t>
            </a:r>
          </a:p>
          <a:p>
            <a:pPr marL="0" indent="0">
              <a:buNone/>
            </a:pPr>
            <a:r>
              <a:rPr lang="en-GB" dirty="0"/>
              <a:t>He turned and saw Lily Andrews pushing her furious face into Harry’s, which only made Anton and Sully laugh even harder.</a:t>
            </a:r>
          </a:p>
          <a:p>
            <a:pPr marL="0" indent="0">
              <a:buNone/>
            </a:pPr>
            <a:r>
              <a:rPr lang="en-GB" dirty="0"/>
              <a:t>“Your poodle’s here to save you,” Anton said.</a:t>
            </a:r>
          </a:p>
          <a:p>
            <a:pPr marL="0" indent="0">
              <a:buNone/>
            </a:pPr>
            <a:r>
              <a:rPr lang="en-GB" dirty="0"/>
              <a:t>“I’m just making it a fair fight,” Lily huffed, her wiry curls bouncing around all poodle-like, no matter how tightly she’d tied them back.</a:t>
            </a:r>
          </a:p>
          <a:p>
            <a:pPr marL="0" indent="0">
              <a:buNone/>
            </a:pPr>
            <a:r>
              <a:rPr lang="en-GB" dirty="0"/>
              <a:t>“You’re bleeding, O’Malley,” Harry said, calmly ignoring Lily.</a:t>
            </a:r>
          </a:p>
          <a:p>
            <a:pPr marL="0" indent="0">
              <a:buNone/>
            </a:pPr>
            <a:r>
              <a:rPr lang="en-GB" dirty="0"/>
              <a:t>Conor put his hand up to his mouth too late to catch a bit of blood coming out of the corner.</a:t>
            </a:r>
          </a:p>
          <a:p>
            <a:pPr marL="0" indent="0">
              <a:buNone/>
            </a:pPr>
            <a:r>
              <a:rPr lang="en-GB" dirty="0"/>
              <a:t>“He’ll have to get his baldy mother to kiss it better for him!” Sully crowed.</a:t>
            </a:r>
          </a:p>
          <a:p>
            <a:pPr marL="0" indent="0">
              <a:buNone/>
            </a:pPr>
            <a:r>
              <a:rPr lang="en-GB" dirty="0"/>
              <a:t>Conor’s stomach contracted to a ball of fire, like a little sun burning him up from the inside, but before he could react, Lily did. With a cry of outrage, she pushed an astonished Sully into the shrubbery, toppling him all the way over.</a:t>
            </a:r>
          </a:p>
          <a:p>
            <a:pPr marL="0" indent="0">
              <a:buNone/>
            </a:pPr>
            <a:r>
              <a:rPr lang="en-GB" dirty="0"/>
              <a:t>“Lillian Andrews!” came the voice of doom from halfway across the yard.</a:t>
            </a:r>
          </a:p>
          <a:p>
            <a:pPr marL="0" indent="0">
              <a:buNone/>
            </a:pPr>
            <a:r>
              <a:rPr lang="en-GB" dirty="0"/>
              <a:t>They froze. Even Sully paused in the act of getting up. Miss Kwan, their Head of Year, was storming over to them, her scariest frown burnt into her face like a scar.</a:t>
            </a:r>
          </a:p>
          <a:p>
            <a:pPr marL="0" indent="0">
              <a:buNone/>
            </a:pPr>
            <a:endParaRPr lang="en-GB" dirty="0"/>
          </a:p>
        </p:txBody>
      </p:sp>
    </p:spTree>
    <p:extLst>
      <p:ext uri="{BB962C8B-B14F-4D97-AF65-F5344CB8AC3E}">
        <p14:creationId xmlns:p14="http://schemas.microsoft.com/office/powerpoint/2010/main" val="261743597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9400" y="88900"/>
            <a:ext cx="11684000" cy="6603999"/>
          </a:xfrm>
        </p:spPr>
        <p:txBody>
          <a:bodyPr>
            <a:normAutofit fontScale="77500" lnSpcReduction="20000"/>
          </a:bodyPr>
          <a:lstStyle/>
          <a:p>
            <a:pPr marL="0" indent="0">
              <a:buNone/>
            </a:pPr>
            <a:r>
              <a:rPr lang="en-GB" dirty="0"/>
              <a:t>“They started it, Miss,” Lily said, already defending herself.</a:t>
            </a:r>
          </a:p>
          <a:p>
            <a:pPr marL="0" indent="0">
              <a:buNone/>
            </a:pPr>
            <a:r>
              <a:rPr lang="en-GB" dirty="0"/>
              <a:t>“I don’t want to hear it,” Miss Kwan said. “Are you all right, Sullivan?”</a:t>
            </a:r>
          </a:p>
          <a:p>
            <a:pPr marL="0" indent="0">
              <a:buNone/>
            </a:pPr>
            <a:r>
              <a:rPr lang="en-GB" dirty="0"/>
              <a:t>Sully shot a quick glance at Lily, then got a pained look across his face. “I don’t know, Miss,” he said. “I might need to go home.”</a:t>
            </a:r>
          </a:p>
          <a:p>
            <a:pPr marL="0" indent="0">
              <a:buNone/>
            </a:pPr>
            <a:r>
              <a:rPr lang="en-GB" dirty="0"/>
              <a:t>“Don’t milk it,” Miss Kwan said. “To my office, Lillian.”</a:t>
            </a:r>
          </a:p>
          <a:p>
            <a:pPr marL="0" indent="0">
              <a:buNone/>
            </a:pPr>
            <a:r>
              <a:rPr lang="en-GB" dirty="0"/>
              <a:t>“But Miss, they were–”</a:t>
            </a:r>
          </a:p>
          <a:p>
            <a:pPr marL="0" indent="0">
              <a:buNone/>
            </a:pPr>
            <a:r>
              <a:rPr lang="en-GB" dirty="0"/>
              <a:t>“Now, Lillian.”</a:t>
            </a:r>
          </a:p>
          <a:p>
            <a:pPr marL="0" indent="0">
              <a:buNone/>
            </a:pPr>
            <a:r>
              <a:rPr lang="en-GB" dirty="0"/>
              <a:t>“They were making fun of Conor’s mother!”</a:t>
            </a:r>
          </a:p>
          <a:p>
            <a:pPr marL="0" indent="0">
              <a:buNone/>
            </a:pPr>
            <a:r>
              <a:rPr lang="en-GB" dirty="0"/>
              <a:t>This made everyone freeze again, and the burning sun in Conor’s stomach grew hotter, ready to eat him alive.</a:t>
            </a:r>
          </a:p>
          <a:p>
            <a:pPr marL="0" indent="0">
              <a:buNone/>
            </a:pPr>
            <a:r>
              <a:rPr lang="en-GB" dirty="0"/>
              <a:t>(–and in his mind, he felt a flash of the nightmare, of the howling wind, of the burning blackness–)</a:t>
            </a:r>
          </a:p>
          <a:p>
            <a:pPr marL="0" indent="0">
              <a:buNone/>
            </a:pPr>
            <a:r>
              <a:rPr lang="en-GB" dirty="0"/>
              <a:t>He pushed it away.</a:t>
            </a:r>
          </a:p>
          <a:p>
            <a:pPr marL="0" indent="0">
              <a:buNone/>
            </a:pPr>
            <a:r>
              <a:rPr lang="en-GB" dirty="0"/>
              <a:t>“Is this true, Conor?” Miss Kwan asked, her face as serious as a sermon.</a:t>
            </a:r>
          </a:p>
          <a:p>
            <a:pPr marL="0" indent="0">
              <a:buNone/>
            </a:pPr>
            <a:r>
              <a:rPr lang="en-GB" dirty="0"/>
              <a:t>The blood on Conor’s tongue made him want to throw up. He looked over to Harry and his cronies. Anton and Sully seemed worried, but Harry just stared back at him, unruffled and calm, like he was genuinely curious as to what Conor might say. </a:t>
            </a:r>
          </a:p>
          <a:p>
            <a:pPr marL="0" indent="0">
              <a:buNone/>
            </a:pPr>
            <a:r>
              <a:rPr lang="en-GB" dirty="0"/>
              <a:t>“No, Miss, it’s not true,” Conor said, swallowing the blood. “I just fell. They were helping me up.”</a:t>
            </a:r>
          </a:p>
          <a:p>
            <a:pPr marL="0" indent="0">
              <a:buNone/>
            </a:pPr>
            <a:r>
              <a:rPr lang="en-GB" dirty="0"/>
              <a:t>Lily’s face turned instantly into hurt surprise. Her mouth dropped open, but she made no sound.</a:t>
            </a:r>
          </a:p>
          <a:p>
            <a:pPr marL="0" indent="0">
              <a:buNone/>
            </a:pPr>
            <a:r>
              <a:rPr lang="en-GB" dirty="0"/>
              <a:t>“Get to your Forms,” Miss Kwan said. “Except for you, Lillian.”</a:t>
            </a:r>
          </a:p>
          <a:p>
            <a:pPr marL="0" indent="0">
              <a:buNone/>
            </a:pPr>
            <a:endParaRPr lang="en-GB" dirty="0"/>
          </a:p>
        </p:txBody>
      </p:sp>
    </p:spTree>
    <p:extLst>
      <p:ext uri="{BB962C8B-B14F-4D97-AF65-F5344CB8AC3E}">
        <p14:creationId xmlns:p14="http://schemas.microsoft.com/office/powerpoint/2010/main" val="31173163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7200" b="1" u="sng" dirty="0">
                <a:latin typeface="Sassoon Penpals" panose="02000400000000000000" pitchFamily="50" charset="0"/>
              </a:rPr>
              <a:t>Tell your </a:t>
            </a:r>
            <a:r>
              <a:rPr lang="en-GB" sz="7200" b="1" u="sng" dirty="0" smtClean="0">
                <a:latin typeface="Sassoon Penpals" panose="02000400000000000000" pitchFamily="50" charset="0"/>
              </a:rPr>
              <a:t>partner:</a:t>
            </a:r>
            <a:endParaRPr lang="en-GB" sz="7200" b="1" u="sng" dirty="0">
              <a:latin typeface="Sassoon Penpals" panose="02000400000000000000" pitchFamily="50" charset="0"/>
            </a:endParaRPr>
          </a:p>
        </p:txBody>
      </p:sp>
      <p:sp>
        <p:nvSpPr>
          <p:cNvPr id="3" name="Content Placeholder 2"/>
          <p:cNvSpPr>
            <a:spLocks noGrp="1"/>
          </p:cNvSpPr>
          <p:nvPr>
            <p:ph idx="1"/>
          </p:nvPr>
        </p:nvSpPr>
        <p:spPr>
          <a:xfrm>
            <a:off x="692728" y="1833321"/>
            <a:ext cx="10515600" cy="4351338"/>
          </a:xfrm>
        </p:spPr>
        <p:txBody>
          <a:bodyPr>
            <a:normAutofit/>
          </a:bodyPr>
          <a:lstStyle/>
          <a:p>
            <a:pPr marL="0" indent="0">
              <a:buNone/>
            </a:pPr>
            <a:r>
              <a:rPr lang="en-GB" sz="5400" dirty="0" smtClean="0">
                <a:latin typeface="Sassoon Penpals" panose="02000400000000000000" pitchFamily="50" charset="0"/>
              </a:rPr>
              <a:t>What intrigued you about the text?</a:t>
            </a:r>
          </a:p>
          <a:p>
            <a:pPr marL="0" indent="0">
              <a:buNone/>
            </a:pPr>
            <a:r>
              <a:rPr lang="en-GB" sz="5400" dirty="0" smtClean="0">
                <a:solidFill>
                  <a:srgbClr val="00B050"/>
                </a:solidFill>
                <a:latin typeface="Sassoon Penpals" panose="02000400000000000000" pitchFamily="50" charset="0"/>
              </a:rPr>
              <a:t>I was intrigued by..</a:t>
            </a:r>
          </a:p>
          <a:p>
            <a:pPr marL="0" indent="0">
              <a:buNone/>
            </a:pPr>
            <a:endParaRPr lang="en-GB" sz="5400" dirty="0">
              <a:solidFill>
                <a:srgbClr val="00B050"/>
              </a:solidFill>
              <a:latin typeface="Sassoon Penpals" panose="02000400000000000000" pitchFamily="50" charset="0"/>
            </a:endParaRPr>
          </a:p>
          <a:p>
            <a:pPr marL="0" indent="0">
              <a:buNone/>
            </a:pPr>
            <a:r>
              <a:rPr lang="en-GB" sz="5400" dirty="0" smtClean="0">
                <a:latin typeface="Sassoon Penpals" panose="02000400000000000000" pitchFamily="50" charset="0"/>
              </a:rPr>
              <a:t>Did anything confuse you about the story?</a:t>
            </a:r>
          </a:p>
          <a:p>
            <a:pPr marL="0" indent="0">
              <a:buNone/>
            </a:pPr>
            <a:r>
              <a:rPr lang="en-GB" sz="5400" dirty="0" smtClean="0">
                <a:solidFill>
                  <a:srgbClr val="00B050"/>
                </a:solidFill>
                <a:latin typeface="Sassoon Penpals" panose="02000400000000000000" pitchFamily="50" charset="0"/>
              </a:rPr>
              <a:t>I was confused by..</a:t>
            </a:r>
            <a:endParaRPr lang="en-GB" sz="5400" dirty="0">
              <a:solidFill>
                <a:srgbClr val="00B050"/>
              </a:solidFill>
              <a:latin typeface="Sassoon Penpals" panose="02000400000000000000" pitchFamily="50" charset="0"/>
            </a:endParaRPr>
          </a:p>
        </p:txBody>
      </p:sp>
      <p:pic>
        <p:nvPicPr>
          <p:cNvPr id="7" name="Picture 6"/>
          <p:cNvPicPr>
            <a:picLocks noChangeAspect="1"/>
          </p:cNvPicPr>
          <p:nvPr/>
        </p:nvPicPr>
        <p:blipFill rotWithShape="1">
          <a:blip r:embed="rId2"/>
          <a:srcRect l="18490" t="34910" r="54784" b="14386"/>
          <a:stretch/>
        </p:blipFill>
        <p:spPr>
          <a:xfrm>
            <a:off x="9259910" y="365125"/>
            <a:ext cx="2395470" cy="2422086"/>
          </a:xfrm>
          <a:prstGeom prst="rect">
            <a:avLst/>
          </a:prstGeom>
        </p:spPr>
      </p:pic>
    </p:spTree>
    <p:extLst>
      <p:ext uri="{BB962C8B-B14F-4D97-AF65-F5344CB8AC3E}">
        <p14:creationId xmlns:p14="http://schemas.microsoft.com/office/powerpoint/2010/main" val="2028988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1D5CB-F377-4C60-9ED1-EC323D0B2516}"/>
              </a:ext>
            </a:extLst>
          </p:cNvPr>
          <p:cNvSpPr>
            <a:spLocks noGrp="1"/>
          </p:cNvSpPr>
          <p:nvPr>
            <p:ph type="title"/>
          </p:nvPr>
        </p:nvSpPr>
        <p:spPr>
          <a:xfrm>
            <a:off x="838200" y="365125"/>
            <a:ext cx="10718800" cy="955675"/>
          </a:xfrm>
        </p:spPr>
        <p:txBody>
          <a:bodyPr>
            <a:normAutofit/>
          </a:bodyPr>
          <a:lstStyle/>
          <a:p>
            <a:pPr algn="ctr"/>
            <a:r>
              <a:rPr lang="en-GB" sz="6000" b="1" u="sng" dirty="0">
                <a:latin typeface="Sassoon Penpals" panose="02000400000000000000" pitchFamily="50" charset="0"/>
              </a:rPr>
              <a:t>When summarising I must remember:</a:t>
            </a:r>
          </a:p>
        </p:txBody>
      </p:sp>
      <p:pic>
        <p:nvPicPr>
          <p:cNvPr id="1028" name="Picture 4" descr="Image result for summarise it">
            <a:extLst>
              <a:ext uri="{FF2B5EF4-FFF2-40B4-BE49-F238E27FC236}">
                <a16:creationId xmlns:a16="http://schemas.microsoft.com/office/drawing/2014/main" id="{57BE4EE0-972F-4798-9704-A77B19381BC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47950" y="1428749"/>
            <a:ext cx="6896100" cy="5242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321358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E82C98-122B-424E-9CF2-C416257C90C6}"/>
              </a:ext>
            </a:extLst>
          </p:cNvPr>
          <p:cNvSpPr>
            <a:spLocks noGrp="1"/>
          </p:cNvSpPr>
          <p:nvPr>
            <p:ph type="title"/>
          </p:nvPr>
        </p:nvSpPr>
        <p:spPr>
          <a:xfrm>
            <a:off x="838200" y="365125"/>
            <a:ext cx="11214100" cy="815975"/>
          </a:xfrm>
        </p:spPr>
        <p:txBody>
          <a:bodyPr>
            <a:normAutofit/>
          </a:bodyPr>
          <a:lstStyle/>
          <a:p>
            <a:r>
              <a:rPr lang="en-GB" b="1" u="sng" dirty="0">
                <a:latin typeface="Sassoon Penpals" panose="02000400000000000000" pitchFamily="50" charset="0"/>
              </a:rPr>
              <a:t>Tell your partner – Sum up the main point in 20 words.</a:t>
            </a:r>
          </a:p>
        </p:txBody>
      </p:sp>
      <p:pic>
        <p:nvPicPr>
          <p:cNvPr id="4" name="Content Placeholder 3">
            <a:extLst>
              <a:ext uri="{FF2B5EF4-FFF2-40B4-BE49-F238E27FC236}">
                <a16:creationId xmlns:a16="http://schemas.microsoft.com/office/drawing/2014/main" id="{9A3159BC-895D-4092-A0AF-6E8E6F16F93D}"/>
              </a:ext>
            </a:extLst>
          </p:cNvPr>
          <p:cNvPicPr>
            <a:picLocks noGrp="1" noChangeAspect="1"/>
          </p:cNvPicPr>
          <p:nvPr>
            <p:ph idx="1"/>
          </p:nvPr>
        </p:nvPicPr>
        <p:blipFill rotWithShape="1">
          <a:blip r:embed="rId2"/>
          <a:srcRect l="32797" t="54823" r="18592" b="17038"/>
          <a:stretch/>
        </p:blipFill>
        <p:spPr>
          <a:xfrm>
            <a:off x="2270136" y="2139950"/>
            <a:ext cx="8235928" cy="2578100"/>
          </a:xfrm>
          <a:prstGeom prst="rect">
            <a:avLst/>
          </a:prstGeom>
        </p:spPr>
      </p:pic>
      <p:cxnSp>
        <p:nvCxnSpPr>
          <p:cNvPr id="8" name="Straight Arrow Connector 7">
            <a:extLst>
              <a:ext uri="{FF2B5EF4-FFF2-40B4-BE49-F238E27FC236}">
                <a16:creationId xmlns:a16="http://schemas.microsoft.com/office/drawing/2014/main" id="{6AAAED1A-AA72-4F42-A553-96DD00C9C620}"/>
              </a:ext>
            </a:extLst>
          </p:cNvPr>
          <p:cNvCxnSpPr/>
          <p:nvPr/>
        </p:nvCxnSpPr>
        <p:spPr>
          <a:xfrm>
            <a:off x="2120900" y="1384300"/>
            <a:ext cx="2692400" cy="118110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3F630EC9-8EC8-4236-88E9-FF789598651B}"/>
              </a:ext>
            </a:extLst>
          </p:cNvPr>
          <p:cNvCxnSpPr/>
          <p:nvPr/>
        </p:nvCxnSpPr>
        <p:spPr>
          <a:xfrm flipV="1">
            <a:off x="977900" y="3543300"/>
            <a:ext cx="1292236" cy="71120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2A0CB2BC-EFCB-475A-8C1D-E58B328B8F49}"/>
              </a:ext>
            </a:extLst>
          </p:cNvPr>
          <p:cNvCxnSpPr>
            <a:cxnSpLocks/>
          </p:cNvCxnSpPr>
          <p:nvPr/>
        </p:nvCxnSpPr>
        <p:spPr>
          <a:xfrm flipH="1" flipV="1">
            <a:off x="7137400" y="4616450"/>
            <a:ext cx="1651000" cy="95885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14F63521-4918-46FF-A8C9-167749817671}"/>
              </a:ext>
            </a:extLst>
          </p:cNvPr>
          <p:cNvSpPr txBox="1"/>
          <p:nvPr/>
        </p:nvSpPr>
        <p:spPr>
          <a:xfrm>
            <a:off x="5727700" y="1238905"/>
            <a:ext cx="6553200" cy="1200329"/>
          </a:xfrm>
          <a:prstGeom prst="rect">
            <a:avLst/>
          </a:prstGeom>
          <a:solidFill>
            <a:srgbClr val="FFFF00"/>
          </a:solidFill>
        </p:spPr>
        <p:txBody>
          <a:bodyPr wrap="square" rtlCol="0">
            <a:spAutoFit/>
          </a:bodyPr>
          <a:lstStyle/>
          <a:p>
            <a:r>
              <a:rPr lang="en-GB" sz="3600" b="1" dirty="0">
                <a:solidFill>
                  <a:srgbClr val="00B050"/>
                </a:solidFill>
                <a:latin typeface="Sassoon Penpals" panose="02000400000000000000" pitchFamily="50" charset="0"/>
              </a:rPr>
              <a:t>First think about what is happening in these events.</a:t>
            </a:r>
          </a:p>
        </p:txBody>
      </p:sp>
    </p:spTree>
    <p:extLst>
      <p:ext uri="{BB962C8B-B14F-4D97-AF65-F5344CB8AC3E}">
        <p14:creationId xmlns:p14="http://schemas.microsoft.com/office/powerpoint/2010/main" val="227901485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E82C98-122B-424E-9CF2-C416257C90C6}"/>
              </a:ext>
            </a:extLst>
          </p:cNvPr>
          <p:cNvSpPr>
            <a:spLocks noGrp="1"/>
          </p:cNvSpPr>
          <p:nvPr>
            <p:ph type="title"/>
          </p:nvPr>
        </p:nvSpPr>
        <p:spPr>
          <a:xfrm>
            <a:off x="488950" y="212120"/>
            <a:ext cx="11214100" cy="815975"/>
          </a:xfrm>
        </p:spPr>
        <p:txBody>
          <a:bodyPr>
            <a:normAutofit fontScale="90000"/>
          </a:bodyPr>
          <a:lstStyle/>
          <a:p>
            <a:pPr algn="ctr"/>
            <a:r>
              <a:rPr lang="en-GB" sz="5400" b="1" u="sng" dirty="0">
                <a:solidFill>
                  <a:srgbClr val="00B050"/>
                </a:solidFill>
                <a:latin typeface="Sassoon Penpals" panose="02000400000000000000" pitchFamily="50" charset="0"/>
              </a:rPr>
              <a:t>Sum up the main point in 20 words.</a:t>
            </a:r>
          </a:p>
        </p:txBody>
      </p:sp>
      <p:pic>
        <p:nvPicPr>
          <p:cNvPr id="4" name="Content Placeholder 3">
            <a:extLst>
              <a:ext uri="{FF2B5EF4-FFF2-40B4-BE49-F238E27FC236}">
                <a16:creationId xmlns:a16="http://schemas.microsoft.com/office/drawing/2014/main" id="{9A3159BC-895D-4092-A0AF-6E8E6F16F93D}"/>
              </a:ext>
            </a:extLst>
          </p:cNvPr>
          <p:cNvPicPr>
            <a:picLocks noGrp="1" noChangeAspect="1"/>
          </p:cNvPicPr>
          <p:nvPr>
            <p:ph idx="1"/>
          </p:nvPr>
        </p:nvPicPr>
        <p:blipFill rotWithShape="1">
          <a:blip r:embed="rId2"/>
          <a:srcRect l="32797" t="54823" r="18592" b="17038"/>
          <a:stretch/>
        </p:blipFill>
        <p:spPr>
          <a:xfrm>
            <a:off x="2270136" y="2139950"/>
            <a:ext cx="8235928" cy="2578100"/>
          </a:xfrm>
          <a:prstGeom prst="rect">
            <a:avLst/>
          </a:prstGeom>
        </p:spPr>
      </p:pic>
      <p:cxnSp>
        <p:nvCxnSpPr>
          <p:cNvPr id="8" name="Straight Arrow Connector 7">
            <a:extLst>
              <a:ext uri="{FF2B5EF4-FFF2-40B4-BE49-F238E27FC236}">
                <a16:creationId xmlns:a16="http://schemas.microsoft.com/office/drawing/2014/main" id="{6AAAED1A-AA72-4F42-A553-96DD00C9C620}"/>
              </a:ext>
            </a:extLst>
          </p:cNvPr>
          <p:cNvCxnSpPr/>
          <p:nvPr/>
        </p:nvCxnSpPr>
        <p:spPr>
          <a:xfrm>
            <a:off x="2120900" y="1384300"/>
            <a:ext cx="2692400" cy="118110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3F630EC9-8EC8-4236-88E9-FF789598651B}"/>
              </a:ext>
            </a:extLst>
          </p:cNvPr>
          <p:cNvCxnSpPr/>
          <p:nvPr/>
        </p:nvCxnSpPr>
        <p:spPr>
          <a:xfrm flipV="1">
            <a:off x="1330036" y="3543300"/>
            <a:ext cx="940100" cy="117475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2A0CB2BC-EFCB-475A-8C1D-E58B328B8F49}"/>
              </a:ext>
            </a:extLst>
          </p:cNvPr>
          <p:cNvCxnSpPr>
            <a:cxnSpLocks/>
          </p:cNvCxnSpPr>
          <p:nvPr/>
        </p:nvCxnSpPr>
        <p:spPr>
          <a:xfrm flipH="1" flipV="1">
            <a:off x="7137400" y="4616450"/>
            <a:ext cx="1651000" cy="95885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14F63521-4918-46FF-A8C9-167749817671}"/>
              </a:ext>
            </a:extLst>
          </p:cNvPr>
          <p:cNvSpPr txBox="1"/>
          <p:nvPr/>
        </p:nvSpPr>
        <p:spPr>
          <a:xfrm>
            <a:off x="854364" y="958850"/>
            <a:ext cx="6553200" cy="707886"/>
          </a:xfrm>
          <a:prstGeom prst="rect">
            <a:avLst/>
          </a:prstGeom>
          <a:noFill/>
        </p:spPr>
        <p:txBody>
          <a:bodyPr wrap="square" rtlCol="0">
            <a:spAutoFit/>
          </a:bodyPr>
          <a:lstStyle/>
          <a:p>
            <a:r>
              <a:rPr lang="en-GB" sz="4000" b="1" dirty="0">
                <a:solidFill>
                  <a:srgbClr val="00B050"/>
                </a:solidFill>
                <a:latin typeface="Sassoon Penpals" panose="02000400000000000000" pitchFamily="50" charset="0"/>
              </a:rPr>
              <a:t>Conor is bleeding.</a:t>
            </a:r>
          </a:p>
        </p:txBody>
      </p:sp>
      <p:sp>
        <p:nvSpPr>
          <p:cNvPr id="9" name="TextBox 8">
            <a:extLst>
              <a:ext uri="{FF2B5EF4-FFF2-40B4-BE49-F238E27FC236}">
                <a16:creationId xmlns:a16="http://schemas.microsoft.com/office/drawing/2014/main" id="{62DB4D17-5004-459F-917E-91E48E2379A9}"/>
              </a:ext>
            </a:extLst>
          </p:cNvPr>
          <p:cNvSpPr txBox="1"/>
          <p:nvPr/>
        </p:nvSpPr>
        <p:spPr>
          <a:xfrm>
            <a:off x="381000" y="4679950"/>
            <a:ext cx="6553200" cy="1938992"/>
          </a:xfrm>
          <a:prstGeom prst="rect">
            <a:avLst/>
          </a:prstGeom>
          <a:noFill/>
        </p:spPr>
        <p:txBody>
          <a:bodyPr wrap="square" rtlCol="0">
            <a:spAutoFit/>
          </a:bodyPr>
          <a:lstStyle/>
          <a:p>
            <a:r>
              <a:rPr lang="en-GB" sz="4000" b="1" dirty="0">
                <a:solidFill>
                  <a:srgbClr val="00B050"/>
                </a:solidFill>
                <a:latin typeface="Sassoon Penpals" panose="02000400000000000000" pitchFamily="50" charset="0"/>
              </a:rPr>
              <a:t>He swallowed the blood as he didn’t want the bullies to know he was cut.</a:t>
            </a:r>
          </a:p>
        </p:txBody>
      </p:sp>
      <p:sp>
        <p:nvSpPr>
          <p:cNvPr id="11" name="TextBox 10">
            <a:extLst>
              <a:ext uri="{FF2B5EF4-FFF2-40B4-BE49-F238E27FC236}">
                <a16:creationId xmlns:a16="http://schemas.microsoft.com/office/drawing/2014/main" id="{3C1C2FD7-185E-4ED4-A34D-08EE039DD84B}"/>
              </a:ext>
            </a:extLst>
          </p:cNvPr>
          <p:cNvSpPr txBox="1"/>
          <p:nvPr/>
        </p:nvSpPr>
        <p:spPr>
          <a:xfrm>
            <a:off x="7038110" y="5575300"/>
            <a:ext cx="5618018" cy="1323439"/>
          </a:xfrm>
          <a:prstGeom prst="rect">
            <a:avLst/>
          </a:prstGeom>
          <a:noFill/>
        </p:spPr>
        <p:txBody>
          <a:bodyPr wrap="square" rtlCol="0">
            <a:spAutoFit/>
          </a:bodyPr>
          <a:lstStyle/>
          <a:p>
            <a:r>
              <a:rPr lang="en-GB" sz="4000" b="1" dirty="0">
                <a:solidFill>
                  <a:srgbClr val="00B050"/>
                </a:solidFill>
                <a:latin typeface="Sassoon Penpals" panose="02000400000000000000" pitchFamily="50" charset="0"/>
              </a:rPr>
              <a:t>Harry continues to goad Conor. </a:t>
            </a:r>
          </a:p>
        </p:txBody>
      </p:sp>
    </p:spTree>
    <p:extLst>
      <p:ext uri="{BB962C8B-B14F-4D97-AF65-F5344CB8AC3E}">
        <p14:creationId xmlns:p14="http://schemas.microsoft.com/office/powerpoint/2010/main" val="127794742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E82C98-122B-424E-9CF2-C416257C90C6}"/>
              </a:ext>
            </a:extLst>
          </p:cNvPr>
          <p:cNvSpPr>
            <a:spLocks noGrp="1"/>
          </p:cNvSpPr>
          <p:nvPr>
            <p:ph type="title"/>
          </p:nvPr>
        </p:nvSpPr>
        <p:spPr>
          <a:xfrm>
            <a:off x="782782" y="475961"/>
            <a:ext cx="11214100" cy="815975"/>
          </a:xfrm>
        </p:spPr>
        <p:txBody>
          <a:bodyPr>
            <a:normAutofit/>
          </a:bodyPr>
          <a:lstStyle/>
          <a:p>
            <a:r>
              <a:rPr lang="en-GB" b="1" u="sng" dirty="0">
                <a:latin typeface="Sassoon Penpals" panose="02000400000000000000" pitchFamily="50" charset="0"/>
              </a:rPr>
              <a:t>Tell your partner – Sum up the main point in 20 words.</a:t>
            </a:r>
          </a:p>
        </p:txBody>
      </p:sp>
      <p:pic>
        <p:nvPicPr>
          <p:cNvPr id="4" name="Content Placeholder 3">
            <a:extLst>
              <a:ext uri="{FF2B5EF4-FFF2-40B4-BE49-F238E27FC236}">
                <a16:creationId xmlns:a16="http://schemas.microsoft.com/office/drawing/2014/main" id="{9A3159BC-895D-4092-A0AF-6E8E6F16F93D}"/>
              </a:ext>
            </a:extLst>
          </p:cNvPr>
          <p:cNvPicPr>
            <a:picLocks noGrp="1" noChangeAspect="1"/>
          </p:cNvPicPr>
          <p:nvPr>
            <p:ph idx="1"/>
          </p:nvPr>
        </p:nvPicPr>
        <p:blipFill rotWithShape="1">
          <a:blip r:embed="rId2"/>
          <a:srcRect l="32797" t="54823" r="18592" b="17038"/>
          <a:stretch/>
        </p:blipFill>
        <p:spPr>
          <a:xfrm>
            <a:off x="2214718" y="2250786"/>
            <a:ext cx="8235928" cy="2578100"/>
          </a:xfrm>
          <a:prstGeom prst="rect">
            <a:avLst/>
          </a:prstGeom>
        </p:spPr>
      </p:pic>
      <p:cxnSp>
        <p:nvCxnSpPr>
          <p:cNvPr id="8" name="Straight Arrow Connector 7">
            <a:extLst>
              <a:ext uri="{FF2B5EF4-FFF2-40B4-BE49-F238E27FC236}">
                <a16:creationId xmlns:a16="http://schemas.microsoft.com/office/drawing/2014/main" id="{6AAAED1A-AA72-4F42-A553-96DD00C9C620}"/>
              </a:ext>
            </a:extLst>
          </p:cNvPr>
          <p:cNvCxnSpPr/>
          <p:nvPr/>
        </p:nvCxnSpPr>
        <p:spPr>
          <a:xfrm>
            <a:off x="2065482" y="1495136"/>
            <a:ext cx="2692400" cy="118110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3F630EC9-8EC8-4236-88E9-FF789598651B}"/>
              </a:ext>
            </a:extLst>
          </p:cNvPr>
          <p:cNvCxnSpPr/>
          <p:nvPr/>
        </p:nvCxnSpPr>
        <p:spPr>
          <a:xfrm flipV="1">
            <a:off x="922482" y="3654136"/>
            <a:ext cx="1292236" cy="71120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2A0CB2BC-EFCB-475A-8C1D-E58B328B8F49}"/>
              </a:ext>
            </a:extLst>
          </p:cNvPr>
          <p:cNvCxnSpPr>
            <a:cxnSpLocks/>
          </p:cNvCxnSpPr>
          <p:nvPr/>
        </p:nvCxnSpPr>
        <p:spPr>
          <a:xfrm flipH="1" flipV="1">
            <a:off x="7081982" y="4727286"/>
            <a:ext cx="1651000" cy="95885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14F63521-4918-46FF-A8C9-167749817671}"/>
              </a:ext>
            </a:extLst>
          </p:cNvPr>
          <p:cNvSpPr txBox="1"/>
          <p:nvPr/>
        </p:nvSpPr>
        <p:spPr>
          <a:xfrm>
            <a:off x="2586182" y="1257666"/>
            <a:ext cx="6553200" cy="646331"/>
          </a:xfrm>
          <a:prstGeom prst="rect">
            <a:avLst/>
          </a:prstGeom>
          <a:noFill/>
        </p:spPr>
        <p:txBody>
          <a:bodyPr wrap="square" rtlCol="0">
            <a:spAutoFit/>
          </a:bodyPr>
          <a:lstStyle/>
          <a:p>
            <a:r>
              <a:rPr lang="en-GB" sz="3600" b="1" dirty="0">
                <a:solidFill>
                  <a:srgbClr val="00B050"/>
                </a:solidFill>
                <a:latin typeface="Sassoon Penpals" panose="02000400000000000000" pitchFamily="50" charset="0"/>
              </a:rPr>
              <a:t>Conor is bleeding.</a:t>
            </a:r>
          </a:p>
        </p:txBody>
      </p:sp>
      <p:sp>
        <p:nvSpPr>
          <p:cNvPr id="9" name="TextBox 8">
            <a:extLst>
              <a:ext uri="{FF2B5EF4-FFF2-40B4-BE49-F238E27FC236}">
                <a16:creationId xmlns:a16="http://schemas.microsoft.com/office/drawing/2014/main" id="{62DB4D17-5004-459F-917E-91E48E2379A9}"/>
              </a:ext>
            </a:extLst>
          </p:cNvPr>
          <p:cNvSpPr txBox="1"/>
          <p:nvPr/>
        </p:nvSpPr>
        <p:spPr>
          <a:xfrm>
            <a:off x="325582" y="4790786"/>
            <a:ext cx="6553200" cy="1200329"/>
          </a:xfrm>
          <a:prstGeom prst="rect">
            <a:avLst/>
          </a:prstGeom>
          <a:noFill/>
        </p:spPr>
        <p:txBody>
          <a:bodyPr wrap="square" rtlCol="0">
            <a:spAutoFit/>
          </a:bodyPr>
          <a:lstStyle/>
          <a:p>
            <a:r>
              <a:rPr lang="en-GB" sz="3600" b="1" dirty="0">
                <a:solidFill>
                  <a:srgbClr val="00B050"/>
                </a:solidFill>
                <a:latin typeface="Sassoon Penpals" panose="02000400000000000000" pitchFamily="50" charset="0"/>
              </a:rPr>
              <a:t>He swallowed the blood as he didn’t want the bullies to know he was cut.</a:t>
            </a:r>
          </a:p>
        </p:txBody>
      </p:sp>
      <p:sp>
        <p:nvSpPr>
          <p:cNvPr id="11" name="TextBox 10">
            <a:extLst>
              <a:ext uri="{FF2B5EF4-FFF2-40B4-BE49-F238E27FC236}">
                <a16:creationId xmlns:a16="http://schemas.microsoft.com/office/drawing/2014/main" id="{3C1C2FD7-185E-4ED4-A34D-08EE039DD84B}"/>
              </a:ext>
            </a:extLst>
          </p:cNvPr>
          <p:cNvSpPr txBox="1"/>
          <p:nvPr/>
        </p:nvSpPr>
        <p:spPr>
          <a:xfrm>
            <a:off x="6934200" y="5685770"/>
            <a:ext cx="6553200" cy="584775"/>
          </a:xfrm>
          <a:prstGeom prst="rect">
            <a:avLst/>
          </a:prstGeom>
          <a:noFill/>
        </p:spPr>
        <p:txBody>
          <a:bodyPr wrap="square" rtlCol="0">
            <a:spAutoFit/>
          </a:bodyPr>
          <a:lstStyle/>
          <a:p>
            <a:r>
              <a:rPr lang="en-GB" sz="3200" b="1" dirty="0">
                <a:solidFill>
                  <a:srgbClr val="00B050"/>
                </a:solidFill>
                <a:latin typeface="Sassoon Penpals" panose="02000400000000000000" pitchFamily="50" charset="0"/>
              </a:rPr>
              <a:t>Harry continues to goad Conor. </a:t>
            </a:r>
          </a:p>
        </p:txBody>
      </p:sp>
      <p:sp>
        <p:nvSpPr>
          <p:cNvPr id="13" name="TextBox 12">
            <a:extLst>
              <a:ext uri="{FF2B5EF4-FFF2-40B4-BE49-F238E27FC236}">
                <a16:creationId xmlns:a16="http://schemas.microsoft.com/office/drawing/2014/main" id="{D475F60B-260B-46DE-9F97-5C43035F99BC}"/>
              </a:ext>
            </a:extLst>
          </p:cNvPr>
          <p:cNvSpPr txBox="1"/>
          <p:nvPr/>
        </p:nvSpPr>
        <p:spPr>
          <a:xfrm>
            <a:off x="6205682" y="1180464"/>
            <a:ext cx="5791200" cy="1754326"/>
          </a:xfrm>
          <a:prstGeom prst="rect">
            <a:avLst/>
          </a:prstGeom>
          <a:solidFill>
            <a:srgbClr val="FFFF00"/>
          </a:solidFill>
        </p:spPr>
        <p:txBody>
          <a:bodyPr wrap="square" rtlCol="0">
            <a:spAutoFit/>
          </a:bodyPr>
          <a:lstStyle/>
          <a:p>
            <a:r>
              <a:rPr lang="en-GB" sz="3600" b="1" dirty="0">
                <a:solidFill>
                  <a:srgbClr val="00B050"/>
                </a:solidFill>
                <a:latin typeface="Sassoon Penpals" panose="02000400000000000000" pitchFamily="50" charset="0"/>
              </a:rPr>
              <a:t>Now structure your answer. Sum up the most important events in 20 words. </a:t>
            </a:r>
          </a:p>
        </p:txBody>
      </p:sp>
    </p:spTree>
    <p:extLst>
      <p:ext uri="{BB962C8B-B14F-4D97-AF65-F5344CB8AC3E}">
        <p14:creationId xmlns:p14="http://schemas.microsoft.com/office/powerpoint/2010/main" val="111333122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56C7F08-DB0D-4EED-88AC-2235F187768A}"/>
              </a:ext>
            </a:extLst>
          </p:cNvPr>
          <p:cNvPicPr>
            <a:picLocks noChangeAspect="1"/>
          </p:cNvPicPr>
          <p:nvPr/>
        </p:nvPicPr>
        <p:blipFill rotWithShape="1">
          <a:blip r:embed="rId2"/>
          <a:srcRect l="32604" t="35370" r="17813" b="16892"/>
          <a:stretch/>
        </p:blipFill>
        <p:spPr>
          <a:xfrm>
            <a:off x="1708150" y="1071706"/>
            <a:ext cx="8445500" cy="4400178"/>
          </a:xfrm>
          <a:prstGeom prst="rect">
            <a:avLst/>
          </a:prstGeom>
        </p:spPr>
      </p:pic>
      <p:sp>
        <p:nvSpPr>
          <p:cNvPr id="11" name="Title 10">
            <a:extLst>
              <a:ext uri="{FF2B5EF4-FFF2-40B4-BE49-F238E27FC236}">
                <a16:creationId xmlns:a16="http://schemas.microsoft.com/office/drawing/2014/main" id="{A97840C4-F34D-4A6A-8C01-59C79A298216}"/>
              </a:ext>
            </a:extLst>
          </p:cNvPr>
          <p:cNvSpPr>
            <a:spLocks noGrp="1"/>
          </p:cNvSpPr>
          <p:nvPr>
            <p:ph type="title"/>
          </p:nvPr>
        </p:nvSpPr>
        <p:spPr>
          <a:xfrm>
            <a:off x="838200" y="365125"/>
            <a:ext cx="10515600" cy="706581"/>
          </a:xfrm>
        </p:spPr>
        <p:txBody>
          <a:bodyPr>
            <a:normAutofit/>
          </a:bodyPr>
          <a:lstStyle/>
          <a:p>
            <a:pPr algn="ctr"/>
            <a:r>
              <a:rPr lang="en-GB" b="1" u="sng" dirty="0">
                <a:solidFill>
                  <a:srgbClr val="00B050"/>
                </a:solidFill>
                <a:latin typeface="Sassoon Penpals" panose="02000400000000000000" pitchFamily="50" charset="0"/>
              </a:rPr>
              <a:t>Structuring your answer</a:t>
            </a:r>
          </a:p>
        </p:txBody>
      </p:sp>
      <p:sp>
        <p:nvSpPr>
          <p:cNvPr id="7" name="Content Placeholder 6">
            <a:extLst>
              <a:ext uri="{FF2B5EF4-FFF2-40B4-BE49-F238E27FC236}">
                <a16:creationId xmlns:a16="http://schemas.microsoft.com/office/drawing/2014/main" id="{509887CC-1BB1-4DCB-9B5E-ADE92BF46663}"/>
              </a:ext>
            </a:extLst>
          </p:cNvPr>
          <p:cNvSpPr>
            <a:spLocks noGrp="1"/>
          </p:cNvSpPr>
          <p:nvPr>
            <p:ph idx="1"/>
          </p:nvPr>
        </p:nvSpPr>
        <p:spPr>
          <a:xfrm>
            <a:off x="596900" y="5372099"/>
            <a:ext cx="10756900" cy="804863"/>
          </a:xfrm>
        </p:spPr>
        <p:txBody>
          <a:bodyPr>
            <a:normAutofit fontScale="85000" lnSpcReduction="10000"/>
          </a:bodyPr>
          <a:lstStyle/>
          <a:p>
            <a:pPr marL="0" indent="0">
              <a:buNone/>
            </a:pPr>
            <a:r>
              <a:rPr lang="en-GB" b="1" dirty="0">
                <a:solidFill>
                  <a:srgbClr val="00B050"/>
                </a:solidFill>
                <a:latin typeface="Sassoon Penpals" panose="02000400000000000000" pitchFamily="50" charset="0"/>
              </a:rPr>
              <a:t>Conor is attacked by bullies, he hides the fact his mouth is cut. Harry continues to goad him.</a:t>
            </a:r>
          </a:p>
          <a:p>
            <a:pPr marL="0" indent="0">
              <a:buNone/>
            </a:pPr>
            <a:r>
              <a:rPr lang="en-GB" b="1" u="sng" dirty="0">
                <a:latin typeface="Sassoon Penpals" panose="02000400000000000000" pitchFamily="50" charset="0"/>
              </a:rPr>
              <a:t>18 words</a:t>
            </a:r>
          </a:p>
        </p:txBody>
      </p:sp>
      <p:sp>
        <p:nvSpPr>
          <p:cNvPr id="8" name="TextBox 7">
            <a:extLst>
              <a:ext uri="{FF2B5EF4-FFF2-40B4-BE49-F238E27FC236}">
                <a16:creationId xmlns:a16="http://schemas.microsoft.com/office/drawing/2014/main" id="{DF4018F9-E16E-41C8-9525-AAC30FE72B2E}"/>
              </a:ext>
            </a:extLst>
          </p:cNvPr>
          <p:cNvSpPr txBox="1"/>
          <p:nvPr/>
        </p:nvSpPr>
        <p:spPr>
          <a:xfrm>
            <a:off x="2387600" y="1701800"/>
            <a:ext cx="584200" cy="584775"/>
          </a:xfrm>
          <a:prstGeom prst="rect">
            <a:avLst/>
          </a:prstGeom>
          <a:solidFill>
            <a:srgbClr val="FFFF00"/>
          </a:solidFill>
        </p:spPr>
        <p:txBody>
          <a:bodyPr wrap="square" rtlCol="0">
            <a:spAutoFit/>
          </a:bodyPr>
          <a:lstStyle/>
          <a:p>
            <a:r>
              <a:rPr lang="en-GB" sz="3200" dirty="0">
                <a:latin typeface="Sassoon Penpals" panose="02000400000000000000" pitchFamily="50" charset="0"/>
              </a:rPr>
              <a:t>1.</a:t>
            </a:r>
          </a:p>
        </p:txBody>
      </p:sp>
      <p:sp>
        <p:nvSpPr>
          <p:cNvPr id="9" name="TextBox 8">
            <a:extLst>
              <a:ext uri="{FF2B5EF4-FFF2-40B4-BE49-F238E27FC236}">
                <a16:creationId xmlns:a16="http://schemas.microsoft.com/office/drawing/2014/main" id="{04A8C25F-E5C3-4490-922E-506082318475}"/>
              </a:ext>
            </a:extLst>
          </p:cNvPr>
          <p:cNvSpPr txBox="1"/>
          <p:nvPr/>
        </p:nvSpPr>
        <p:spPr>
          <a:xfrm>
            <a:off x="1219200" y="4000644"/>
            <a:ext cx="584200" cy="584775"/>
          </a:xfrm>
          <a:prstGeom prst="rect">
            <a:avLst/>
          </a:prstGeom>
          <a:solidFill>
            <a:srgbClr val="FFFF00"/>
          </a:solidFill>
        </p:spPr>
        <p:txBody>
          <a:bodyPr wrap="square" rtlCol="0">
            <a:spAutoFit/>
          </a:bodyPr>
          <a:lstStyle/>
          <a:p>
            <a:r>
              <a:rPr lang="en-GB" sz="3200" dirty="0">
                <a:latin typeface="Sassoon Penpals" panose="02000400000000000000" pitchFamily="50" charset="0"/>
              </a:rPr>
              <a:t>2.</a:t>
            </a:r>
          </a:p>
        </p:txBody>
      </p:sp>
      <p:sp>
        <p:nvSpPr>
          <p:cNvPr id="10" name="TextBox 9">
            <a:extLst>
              <a:ext uri="{FF2B5EF4-FFF2-40B4-BE49-F238E27FC236}">
                <a16:creationId xmlns:a16="http://schemas.microsoft.com/office/drawing/2014/main" id="{59C32BC5-348C-4EF8-909C-62730A672972}"/>
              </a:ext>
            </a:extLst>
          </p:cNvPr>
          <p:cNvSpPr txBox="1"/>
          <p:nvPr/>
        </p:nvSpPr>
        <p:spPr>
          <a:xfrm>
            <a:off x="5803900" y="4761467"/>
            <a:ext cx="584200" cy="584775"/>
          </a:xfrm>
          <a:prstGeom prst="rect">
            <a:avLst/>
          </a:prstGeom>
          <a:solidFill>
            <a:srgbClr val="FFFF00"/>
          </a:solidFill>
        </p:spPr>
        <p:txBody>
          <a:bodyPr wrap="square" rtlCol="0">
            <a:spAutoFit/>
          </a:bodyPr>
          <a:lstStyle/>
          <a:p>
            <a:r>
              <a:rPr lang="en-GB" sz="3200" dirty="0">
                <a:latin typeface="Sassoon Penpals" panose="02000400000000000000" pitchFamily="50" charset="0"/>
              </a:rPr>
              <a:t>3.</a:t>
            </a:r>
          </a:p>
        </p:txBody>
      </p:sp>
    </p:spTree>
    <p:extLst>
      <p:ext uri="{BB962C8B-B14F-4D97-AF65-F5344CB8AC3E}">
        <p14:creationId xmlns:p14="http://schemas.microsoft.com/office/powerpoint/2010/main" val="229818168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805" y="528636"/>
            <a:ext cx="11480800" cy="1325563"/>
          </a:xfrm>
        </p:spPr>
        <p:txBody>
          <a:bodyPr>
            <a:normAutofit fontScale="90000"/>
          </a:bodyPr>
          <a:lstStyle/>
          <a:p>
            <a:pPr algn="ctr"/>
            <a:r>
              <a:rPr lang="en-GB" sz="6000" b="1" u="sng" dirty="0">
                <a:latin typeface="Sassoon Penpals" panose="02000400000000000000" pitchFamily="50" charset="0"/>
              </a:rPr>
              <a:t>Main task: Sum up the text and state the main ideas.</a:t>
            </a:r>
            <a:r>
              <a:rPr lang="en-GB" dirty="0">
                <a:latin typeface="Sassoon Penpals" panose="02000400000000000000" pitchFamily="50" charset="0"/>
              </a:rPr>
              <a:t/>
            </a:r>
            <a:br>
              <a:rPr lang="en-GB" dirty="0">
                <a:latin typeface="Sassoon Penpals" panose="02000400000000000000" pitchFamily="50" charset="0"/>
              </a:rPr>
            </a:br>
            <a:endParaRPr lang="en-GB" dirty="0">
              <a:latin typeface="Sassoon Penpals" panose="02000400000000000000" pitchFamily="50" charset="0"/>
            </a:endParaRPr>
          </a:p>
        </p:txBody>
      </p:sp>
      <p:sp>
        <p:nvSpPr>
          <p:cNvPr id="3" name="Content Placeholder 2"/>
          <p:cNvSpPr>
            <a:spLocks noGrp="1"/>
          </p:cNvSpPr>
          <p:nvPr>
            <p:ph idx="1"/>
          </p:nvPr>
        </p:nvSpPr>
        <p:spPr>
          <a:xfrm>
            <a:off x="151805" y="1756353"/>
            <a:ext cx="10515600" cy="4351338"/>
          </a:xfrm>
        </p:spPr>
        <p:txBody>
          <a:bodyPr>
            <a:normAutofit/>
          </a:bodyPr>
          <a:lstStyle/>
          <a:p>
            <a:pPr marL="0" indent="0">
              <a:buNone/>
            </a:pPr>
            <a:endParaRPr lang="en-GB" sz="4800" dirty="0">
              <a:solidFill>
                <a:srgbClr val="00B050"/>
              </a:solidFill>
              <a:latin typeface="Sassoon Penpals" panose="02000400000000000000" pitchFamily="50" charset="0"/>
            </a:endParaRPr>
          </a:p>
          <a:p>
            <a:pPr marL="0" indent="0">
              <a:buNone/>
            </a:pPr>
            <a:r>
              <a:rPr lang="en-GB" sz="4000" dirty="0">
                <a:solidFill>
                  <a:srgbClr val="00B050"/>
                </a:solidFill>
                <a:latin typeface="Sassoon Penpals" panose="02000400000000000000" pitchFamily="50" charset="0"/>
              </a:rPr>
              <a:t>In the beginning…</a:t>
            </a:r>
          </a:p>
          <a:p>
            <a:pPr marL="0" indent="0">
              <a:buNone/>
            </a:pPr>
            <a:r>
              <a:rPr lang="en-GB" sz="4000" dirty="0">
                <a:solidFill>
                  <a:srgbClr val="00B050"/>
                </a:solidFill>
                <a:latin typeface="Sassoon Penpals" panose="02000400000000000000" pitchFamily="50" charset="0"/>
              </a:rPr>
              <a:t>Next…</a:t>
            </a:r>
          </a:p>
          <a:p>
            <a:pPr marL="0" indent="0">
              <a:buNone/>
            </a:pPr>
            <a:r>
              <a:rPr lang="en-GB" sz="4000" dirty="0">
                <a:solidFill>
                  <a:srgbClr val="00B050"/>
                </a:solidFill>
                <a:latin typeface="Sassoon Penpals" panose="02000400000000000000" pitchFamily="50" charset="0"/>
              </a:rPr>
              <a:t>Then..</a:t>
            </a:r>
          </a:p>
          <a:p>
            <a:pPr marL="0" indent="0">
              <a:buNone/>
            </a:pPr>
            <a:r>
              <a:rPr lang="en-GB" sz="4000" dirty="0">
                <a:solidFill>
                  <a:srgbClr val="00B050"/>
                </a:solidFill>
                <a:latin typeface="Sassoon Penpals" panose="02000400000000000000" pitchFamily="50" charset="0"/>
              </a:rPr>
              <a:t>After…</a:t>
            </a:r>
          </a:p>
          <a:p>
            <a:endParaRPr lang="en-GB" sz="4800" dirty="0">
              <a:latin typeface="Sassoon Penpals" panose="02000400000000000000" pitchFamily="50" charset="0"/>
            </a:endParaRPr>
          </a:p>
        </p:txBody>
      </p:sp>
      <p:pic>
        <p:nvPicPr>
          <p:cNvPr id="4" name="Picture 4" descr="Image result for summarise it">
            <a:extLst>
              <a:ext uri="{FF2B5EF4-FFF2-40B4-BE49-F238E27FC236}">
                <a16:creationId xmlns:a16="http://schemas.microsoft.com/office/drawing/2014/main" id="{387AC43C-E4EA-4251-9679-063B815E39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09605" y="2109550"/>
            <a:ext cx="6089668" cy="46298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385922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0382" y="722674"/>
            <a:ext cx="10515600" cy="1325563"/>
          </a:xfrm>
        </p:spPr>
        <p:txBody>
          <a:bodyPr>
            <a:normAutofit fontScale="90000"/>
          </a:bodyPr>
          <a:lstStyle/>
          <a:p>
            <a:pPr algn="ctr"/>
            <a:r>
              <a:rPr lang="en-GB" sz="5300" b="1" u="sng" dirty="0">
                <a:latin typeface="Sassoon Penpals" panose="02000400000000000000" pitchFamily="50" charset="0"/>
              </a:rPr>
              <a:t>Main task</a:t>
            </a:r>
            <a:r>
              <a:rPr lang="en-GB" sz="5300" b="1" u="sng" dirty="0" smtClean="0">
                <a:latin typeface="Sassoon Penpals" panose="02000400000000000000" pitchFamily="50" charset="0"/>
              </a:rPr>
              <a:t>:</a:t>
            </a:r>
            <a:r>
              <a:rPr lang="en-GB" b="1" u="sng" dirty="0">
                <a:latin typeface="Sassoon Penpals" panose="02000400000000000000" pitchFamily="50" charset="0"/>
              </a:rPr>
              <a:t/>
            </a:r>
            <a:br>
              <a:rPr lang="en-GB" b="1" u="sng" dirty="0">
                <a:latin typeface="Sassoon Penpals" panose="02000400000000000000" pitchFamily="50" charset="0"/>
              </a:rPr>
            </a:br>
            <a:r>
              <a:rPr lang="en-GB" b="1" u="sng" dirty="0">
                <a:latin typeface="Sassoon Penpals" panose="02000400000000000000" pitchFamily="50" charset="0"/>
              </a:rPr>
              <a:t/>
            </a:r>
            <a:br>
              <a:rPr lang="en-GB" b="1" u="sng" dirty="0">
                <a:latin typeface="Sassoon Penpals" panose="02000400000000000000" pitchFamily="50" charset="0"/>
              </a:rPr>
            </a:br>
            <a:endParaRPr lang="en-GB" b="1" u="sng" dirty="0">
              <a:latin typeface="Sassoon Penpals" panose="02000400000000000000" pitchFamily="50" charset="0"/>
            </a:endParaRPr>
          </a:p>
        </p:txBody>
      </p:sp>
      <p:pic>
        <p:nvPicPr>
          <p:cNvPr id="4" name="Picture 3"/>
          <p:cNvPicPr>
            <a:picLocks noChangeAspect="1"/>
          </p:cNvPicPr>
          <p:nvPr/>
        </p:nvPicPr>
        <p:blipFill>
          <a:blip r:embed="rId2"/>
          <a:stretch>
            <a:fillRect/>
          </a:stretch>
        </p:blipFill>
        <p:spPr>
          <a:xfrm>
            <a:off x="9761041" y="77933"/>
            <a:ext cx="2292413" cy="1289482"/>
          </a:xfrm>
          <a:prstGeom prst="rect">
            <a:avLst/>
          </a:prstGeom>
        </p:spPr>
      </p:pic>
      <p:pic>
        <p:nvPicPr>
          <p:cNvPr id="6" name="Picture 5"/>
          <p:cNvPicPr>
            <a:picLocks noChangeAspect="1"/>
          </p:cNvPicPr>
          <p:nvPr/>
        </p:nvPicPr>
        <p:blipFill rotWithShape="1">
          <a:blip r:embed="rId3"/>
          <a:srcRect l="25829" t="29151" r="26786" b="12943"/>
          <a:stretch/>
        </p:blipFill>
        <p:spPr>
          <a:xfrm>
            <a:off x="1272887" y="1345910"/>
            <a:ext cx="8371607" cy="5512090"/>
          </a:xfrm>
          <a:prstGeom prst="rect">
            <a:avLst/>
          </a:prstGeom>
        </p:spPr>
      </p:pic>
      <p:pic>
        <p:nvPicPr>
          <p:cNvPr id="7" name="Picture 10" descr="Image result for anti bullyi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911413" y="4649612"/>
            <a:ext cx="1991668" cy="19916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869531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0382" y="722674"/>
            <a:ext cx="10515600" cy="1325563"/>
          </a:xfrm>
        </p:spPr>
        <p:txBody>
          <a:bodyPr>
            <a:normAutofit fontScale="90000"/>
          </a:bodyPr>
          <a:lstStyle/>
          <a:p>
            <a:pPr algn="ctr"/>
            <a:r>
              <a:rPr lang="en-GB" sz="5300" b="1" u="sng" dirty="0">
                <a:latin typeface="Sassoon Penpals" panose="02000400000000000000" pitchFamily="50" charset="0"/>
              </a:rPr>
              <a:t>Main task</a:t>
            </a:r>
            <a:r>
              <a:rPr lang="en-GB" sz="5300" b="1" u="sng" dirty="0" smtClean="0">
                <a:latin typeface="Sassoon Penpals" panose="02000400000000000000" pitchFamily="50" charset="0"/>
              </a:rPr>
              <a:t>:</a:t>
            </a:r>
            <a:r>
              <a:rPr lang="en-GB" b="1" u="sng" dirty="0">
                <a:latin typeface="Sassoon Penpals" panose="02000400000000000000" pitchFamily="50" charset="0"/>
              </a:rPr>
              <a:t/>
            </a:r>
            <a:br>
              <a:rPr lang="en-GB" b="1" u="sng" dirty="0">
                <a:latin typeface="Sassoon Penpals" panose="02000400000000000000" pitchFamily="50" charset="0"/>
              </a:rPr>
            </a:br>
            <a:r>
              <a:rPr lang="en-GB" b="1" u="sng" dirty="0">
                <a:latin typeface="Sassoon Penpals" panose="02000400000000000000" pitchFamily="50" charset="0"/>
              </a:rPr>
              <a:t/>
            </a:r>
            <a:br>
              <a:rPr lang="en-GB" b="1" u="sng" dirty="0">
                <a:latin typeface="Sassoon Penpals" panose="02000400000000000000" pitchFamily="50" charset="0"/>
              </a:rPr>
            </a:br>
            <a:endParaRPr lang="en-GB" b="1" u="sng" dirty="0">
              <a:latin typeface="Sassoon Penpals" panose="02000400000000000000" pitchFamily="50" charset="0"/>
            </a:endParaRPr>
          </a:p>
        </p:txBody>
      </p:sp>
      <p:pic>
        <p:nvPicPr>
          <p:cNvPr id="4" name="Picture 3"/>
          <p:cNvPicPr>
            <a:picLocks noChangeAspect="1"/>
          </p:cNvPicPr>
          <p:nvPr/>
        </p:nvPicPr>
        <p:blipFill>
          <a:blip r:embed="rId2"/>
          <a:stretch>
            <a:fillRect/>
          </a:stretch>
        </p:blipFill>
        <p:spPr>
          <a:xfrm>
            <a:off x="9761041" y="77933"/>
            <a:ext cx="2292413" cy="1289482"/>
          </a:xfrm>
          <a:prstGeom prst="rect">
            <a:avLst/>
          </a:prstGeom>
        </p:spPr>
      </p:pic>
      <p:pic>
        <p:nvPicPr>
          <p:cNvPr id="6" name="Picture 5"/>
          <p:cNvPicPr>
            <a:picLocks noChangeAspect="1"/>
          </p:cNvPicPr>
          <p:nvPr/>
        </p:nvPicPr>
        <p:blipFill rotWithShape="1">
          <a:blip r:embed="rId3"/>
          <a:srcRect l="25829" t="29151" r="26786" b="12943"/>
          <a:stretch/>
        </p:blipFill>
        <p:spPr>
          <a:xfrm>
            <a:off x="1272887" y="1345910"/>
            <a:ext cx="8371607" cy="5512090"/>
          </a:xfrm>
          <a:prstGeom prst="rect">
            <a:avLst/>
          </a:prstGeom>
        </p:spPr>
      </p:pic>
      <p:pic>
        <p:nvPicPr>
          <p:cNvPr id="7" name="Picture 10" descr="Image result for anti bullyi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911413" y="4649612"/>
            <a:ext cx="1991668" cy="199166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454727" y="3560618"/>
            <a:ext cx="401782" cy="400110"/>
          </a:xfrm>
          <a:prstGeom prst="rect">
            <a:avLst/>
          </a:prstGeom>
          <a:solidFill>
            <a:srgbClr val="FFFF00"/>
          </a:solidFill>
        </p:spPr>
        <p:txBody>
          <a:bodyPr wrap="square" rtlCol="0">
            <a:spAutoFit/>
          </a:bodyPr>
          <a:lstStyle/>
          <a:p>
            <a:r>
              <a:rPr lang="en-GB" sz="2000" b="1" dirty="0" smtClean="0">
                <a:solidFill>
                  <a:srgbClr val="00B050"/>
                </a:solidFill>
                <a:latin typeface="Sassoon Penpals" panose="02000400000000000000" pitchFamily="50" charset="0"/>
              </a:rPr>
              <a:t>1</a:t>
            </a:r>
            <a:endParaRPr lang="en-GB" sz="2000" b="1" dirty="0">
              <a:solidFill>
                <a:srgbClr val="00B050"/>
              </a:solidFill>
              <a:latin typeface="Sassoon Penpals" panose="02000400000000000000" pitchFamily="50" charset="0"/>
            </a:endParaRPr>
          </a:p>
        </p:txBody>
      </p:sp>
      <p:sp>
        <p:nvSpPr>
          <p:cNvPr id="8" name="TextBox 7"/>
          <p:cNvSpPr txBox="1"/>
          <p:nvPr/>
        </p:nvSpPr>
        <p:spPr>
          <a:xfrm>
            <a:off x="1454727" y="2948814"/>
            <a:ext cx="401782" cy="400110"/>
          </a:xfrm>
          <a:prstGeom prst="rect">
            <a:avLst/>
          </a:prstGeom>
          <a:solidFill>
            <a:srgbClr val="FFFF00"/>
          </a:solidFill>
        </p:spPr>
        <p:txBody>
          <a:bodyPr wrap="square" rtlCol="0">
            <a:spAutoFit/>
          </a:bodyPr>
          <a:lstStyle/>
          <a:p>
            <a:r>
              <a:rPr lang="en-GB" sz="2000" b="1" dirty="0">
                <a:solidFill>
                  <a:srgbClr val="00B050"/>
                </a:solidFill>
                <a:latin typeface="Sassoon Penpals" panose="02000400000000000000" pitchFamily="50" charset="0"/>
              </a:rPr>
              <a:t>2</a:t>
            </a:r>
          </a:p>
        </p:txBody>
      </p:sp>
      <p:sp>
        <p:nvSpPr>
          <p:cNvPr id="9" name="TextBox 8"/>
          <p:cNvSpPr txBox="1"/>
          <p:nvPr/>
        </p:nvSpPr>
        <p:spPr>
          <a:xfrm>
            <a:off x="1454727" y="4141847"/>
            <a:ext cx="401782" cy="400110"/>
          </a:xfrm>
          <a:prstGeom prst="rect">
            <a:avLst/>
          </a:prstGeom>
          <a:solidFill>
            <a:srgbClr val="FFFF00"/>
          </a:solidFill>
        </p:spPr>
        <p:txBody>
          <a:bodyPr wrap="square" rtlCol="0">
            <a:spAutoFit/>
          </a:bodyPr>
          <a:lstStyle/>
          <a:p>
            <a:r>
              <a:rPr lang="en-GB" sz="2000" b="1" dirty="0">
                <a:solidFill>
                  <a:srgbClr val="00B050"/>
                </a:solidFill>
                <a:latin typeface="Sassoon Penpals" panose="02000400000000000000" pitchFamily="50" charset="0"/>
              </a:rPr>
              <a:t>3</a:t>
            </a:r>
          </a:p>
        </p:txBody>
      </p:sp>
      <p:sp>
        <p:nvSpPr>
          <p:cNvPr id="10" name="TextBox 9"/>
          <p:cNvSpPr txBox="1"/>
          <p:nvPr/>
        </p:nvSpPr>
        <p:spPr>
          <a:xfrm>
            <a:off x="1440872" y="5099813"/>
            <a:ext cx="401782" cy="400110"/>
          </a:xfrm>
          <a:prstGeom prst="rect">
            <a:avLst/>
          </a:prstGeom>
          <a:solidFill>
            <a:srgbClr val="FFFF00"/>
          </a:solidFill>
        </p:spPr>
        <p:txBody>
          <a:bodyPr wrap="square" rtlCol="0">
            <a:spAutoFit/>
          </a:bodyPr>
          <a:lstStyle/>
          <a:p>
            <a:r>
              <a:rPr lang="en-GB" sz="2000" b="1" dirty="0">
                <a:solidFill>
                  <a:srgbClr val="00B050"/>
                </a:solidFill>
                <a:latin typeface="Sassoon Penpals" panose="02000400000000000000" pitchFamily="50" charset="0"/>
              </a:rPr>
              <a:t>4</a:t>
            </a:r>
          </a:p>
        </p:txBody>
      </p:sp>
      <p:sp>
        <p:nvSpPr>
          <p:cNvPr id="11" name="TextBox 10"/>
          <p:cNvSpPr txBox="1"/>
          <p:nvPr/>
        </p:nvSpPr>
        <p:spPr>
          <a:xfrm>
            <a:off x="1454727" y="2393905"/>
            <a:ext cx="401782" cy="400110"/>
          </a:xfrm>
          <a:prstGeom prst="rect">
            <a:avLst/>
          </a:prstGeom>
          <a:solidFill>
            <a:srgbClr val="FFFF00"/>
          </a:solidFill>
        </p:spPr>
        <p:txBody>
          <a:bodyPr wrap="square" rtlCol="0">
            <a:spAutoFit/>
          </a:bodyPr>
          <a:lstStyle/>
          <a:p>
            <a:r>
              <a:rPr lang="en-GB" sz="2000" b="1" dirty="0">
                <a:solidFill>
                  <a:srgbClr val="00B050"/>
                </a:solidFill>
                <a:latin typeface="Sassoon Penpals" panose="02000400000000000000" pitchFamily="50" charset="0"/>
              </a:rPr>
              <a:t>5</a:t>
            </a:r>
          </a:p>
        </p:txBody>
      </p:sp>
      <p:sp>
        <p:nvSpPr>
          <p:cNvPr id="12" name="TextBox 11"/>
          <p:cNvSpPr txBox="1"/>
          <p:nvPr/>
        </p:nvSpPr>
        <p:spPr>
          <a:xfrm>
            <a:off x="1454727" y="6200445"/>
            <a:ext cx="401782" cy="400110"/>
          </a:xfrm>
          <a:prstGeom prst="rect">
            <a:avLst/>
          </a:prstGeom>
          <a:solidFill>
            <a:srgbClr val="FFFF00"/>
          </a:solidFill>
        </p:spPr>
        <p:txBody>
          <a:bodyPr wrap="square" rtlCol="0">
            <a:spAutoFit/>
          </a:bodyPr>
          <a:lstStyle/>
          <a:p>
            <a:r>
              <a:rPr lang="en-GB" sz="2000" b="1" dirty="0">
                <a:solidFill>
                  <a:srgbClr val="00B050"/>
                </a:solidFill>
                <a:latin typeface="Sassoon Penpals" panose="02000400000000000000" pitchFamily="50" charset="0"/>
              </a:rPr>
              <a:t>6</a:t>
            </a:r>
            <a:endParaRPr lang="en-GB" sz="2000" b="1" dirty="0">
              <a:solidFill>
                <a:srgbClr val="00B050"/>
              </a:solidFill>
              <a:latin typeface="Sassoon Penpals" panose="02000400000000000000" pitchFamily="50" charset="0"/>
            </a:endParaRPr>
          </a:p>
        </p:txBody>
      </p:sp>
      <p:sp>
        <p:nvSpPr>
          <p:cNvPr id="13" name="TextBox 12"/>
          <p:cNvSpPr txBox="1"/>
          <p:nvPr/>
        </p:nvSpPr>
        <p:spPr>
          <a:xfrm>
            <a:off x="1454727" y="5619216"/>
            <a:ext cx="401782" cy="400110"/>
          </a:xfrm>
          <a:prstGeom prst="rect">
            <a:avLst/>
          </a:prstGeom>
          <a:solidFill>
            <a:srgbClr val="FFFF00"/>
          </a:solidFill>
        </p:spPr>
        <p:txBody>
          <a:bodyPr wrap="square" rtlCol="0">
            <a:spAutoFit/>
          </a:bodyPr>
          <a:lstStyle/>
          <a:p>
            <a:r>
              <a:rPr lang="en-GB" sz="2000" b="1" dirty="0">
                <a:solidFill>
                  <a:srgbClr val="00B050"/>
                </a:solidFill>
                <a:latin typeface="Sassoon Penpals" panose="02000400000000000000" pitchFamily="50" charset="0"/>
              </a:rPr>
              <a:t>7</a:t>
            </a:r>
          </a:p>
        </p:txBody>
      </p:sp>
    </p:spTree>
    <p:extLst>
      <p:ext uri="{BB962C8B-B14F-4D97-AF65-F5344CB8AC3E}">
        <p14:creationId xmlns:p14="http://schemas.microsoft.com/office/powerpoint/2010/main" val="175487226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6600" b="1" u="sng" dirty="0" smtClean="0">
                <a:solidFill>
                  <a:srgbClr val="00B050"/>
                </a:solidFill>
                <a:latin typeface="Sassoon Penpals" panose="02000400000000000000" pitchFamily="50" charset="0"/>
              </a:rPr>
              <a:t>Self assessment - Reflection</a:t>
            </a:r>
            <a:endParaRPr lang="en-GB" sz="6600" b="1" u="sng" dirty="0">
              <a:solidFill>
                <a:srgbClr val="00B050"/>
              </a:solidFill>
              <a:latin typeface="Sassoon Penpals" panose="02000400000000000000" pitchFamily="50" charset="0"/>
            </a:endParaRPr>
          </a:p>
        </p:txBody>
      </p:sp>
      <p:sp>
        <p:nvSpPr>
          <p:cNvPr id="3" name="Content Placeholder 2"/>
          <p:cNvSpPr>
            <a:spLocks noGrp="1"/>
          </p:cNvSpPr>
          <p:nvPr>
            <p:ph idx="1"/>
          </p:nvPr>
        </p:nvSpPr>
        <p:spPr/>
        <p:txBody>
          <a:bodyPr>
            <a:noAutofit/>
          </a:bodyPr>
          <a:lstStyle/>
          <a:p>
            <a:pPr marL="0" indent="0">
              <a:buNone/>
            </a:pPr>
            <a:endParaRPr lang="en-GB" sz="5400" dirty="0" smtClean="0">
              <a:latin typeface="Sassoon Penpals" panose="02000400000000000000" pitchFamily="50" charset="0"/>
            </a:endParaRPr>
          </a:p>
          <a:p>
            <a:pPr marL="0" indent="0">
              <a:buNone/>
            </a:pPr>
            <a:r>
              <a:rPr lang="en-GB" sz="5400" dirty="0" smtClean="0">
                <a:latin typeface="Sassoon Penpals" panose="02000400000000000000" pitchFamily="50" charset="0"/>
              </a:rPr>
              <a:t>Have  you learnt any new strategies today?</a:t>
            </a:r>
          </a:p>
          <a:p>
            <a:pPr marL="0" indent="0">
              <a:buNone/>
            </a:pPr>
            <a:r>
              <a:rPr lang="en-GB" sz="5400" dirty="0" smtClean="0">
                <a:solidFill>
                  <a:srgbClr val="00B050"/>
                </a:solidFill>
                <a:latin typeface="Sassoon Penpals" panose="02000400000000000000" pitchFamily="50" charset="0"/>
              </a:rPr>
              <a:t>The summarising strategies I have learnt are…..</a:t>
            </a:r>
          </a:p>
        </p:txBody>
      </p:sp>
      <p:pic>
        <p:nvPicPr>
          <p:cNvPr id="4" name="Picture 3"/>
          <p:cNvPicPr>
            <a:picLocks noChangeAspect="1"/>
          </p:cNvPicPr>
          <p:nvPr/>
        </p:nvPicPr>
        <p:blipFill rotWithShape="1">
          <a:blip r:embed="rId2"/>
          <a:srcRect r="48577"/>
          <a:stretch/>
        </p:blipFill>
        <p:spPr>
          <a:xfrm>
            <a:off x="9251372" y="4410653"/>
            <a:ext cx="2566554" cy="2298107"/>
          </a:xfrm>
          <a:prstGeom prst="rect">
            <a:avLst/>
          </a:prstGeom>
        </p:spPr>
      </p:pic>
    </p:spTree>
    <p:extLst>
      <p:ext uri="{BB962C8B-B14F-4D97-AF65-F5344CB8AC3E}">
        <p14:creationId xmlns:p14="http://schemas.microsoft.com/office/powerpoint/2010/main" val="305579135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303</TotalTime>
  <Words>1431</Words>
  <Application>Microsoft Office PowerPoint</Application>
  <PresentationFormat>Widescreen</PresentationFormat>
  <Paragraphs>104</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Calibri Light</vt:lpstr>
      <vt:lpstr>Sassoon Penpals</vt:lpstr>
      <vt:lpstr>Office Theme</vt:lpstr>
      <vt:lpstr>Tuesday 13th November 2018  </vt:lpstr>
      <vt:lpstr> L.O: I can summarise the main points of the text  Tell your partner: What are you learning about today?</vt:lpstr>
      <vt:lpstr>Steps to success</vt:lpstr>
      <vt:lpstr> Extract from ‘A Monster Calls’ </vt:lpstr>
      <vt:lpstr>PowerPoint Presentation</vt:lpstr>
      <vt:lpstr>PowerPoint Presentation</vt:lpstr>
      <vt:lpstr>PowerPoint Presentation</vt:lpstr>
      <vt:lpstr>Tell your partner:</vt:lpstr>
      <vt:lpstr>When summarising I must remember:</vt:lpstr>
      <vt:lpstr>Tell your partner – Sum up the main point in 20 words.</vt:lpstr>
      <vt:lpstr>Sum up the main point in 20 words.</vt:lpstr>
      <vt:lpstr>Tell your partner – Sum up the main point in 20 words.</vt:lpstr>
      <vt:lpstr>Structuring your answer</vt:lpstr>
      <vt:lpstr>Main task: Sum up the text and state the main ideas. </vt:lpstr>
      <vt:lpstr>Main task:  </vt:lpstr>
      <vt:lpstr>Main task:  </vt:lpstr>
      <vt:lpstr>Self assessment - Reflection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MONSTER CALLS</dc:title>
  <dc:creator>Bex Dennehy</dc:creator>
  <cp:lastModifiedBy>Aysha Freire</cp:lastModifiedBy>
  <cp:revision>110</cp:revision>
  <dcterms:created xsi:type="dcterms:W3CDTF">2018-11-11T15:57:55Z</dcterms:created>
  <dcterms:modified xsi:type="dcterms:W3CDTF">2018-11-13T09:56:50Z</dcterms:modified>
</cp:coreProperties>
</file>