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347" r:id="rId2"/>
    <p:sldId id="346" r:id="rId3"/>
    <p:sldId id="352" r:id="rId4"/>
    <p:sldId id="348" r:id="rId5"/>
    <p:sldId id="349" r:id="rId6"/>
    <p:sldId id="350" r:id="rId7"/>
    <p:sldId id="351" r:id="rId8"/>
    <p:sldId id="273" r:id="rId9"/>
    <p:sldId id="380" r:id="rId10"/>
    <p:sldId id="355" r:id="rId11"/>
    <p:sldId id="356" r:id="rId12"/>
    <p:sldId id="357" r:id="rId13"/>
    <p:sldId id="360" r:id="rId14"/>
    <p:sldId id="361" r:id="rId15"/>
    <p:sldId id="379" r:id="rId16"/>
    <p:sldId id="353" r:id="rId17"/>
    <p:sldId id="381" r:id="rId18"/>
    <p:sldId id="358" r:id="rId19"/>
    <p:sldId id="274" r:id="rId20"/>
    <p:sldId id="359" r:id="rId21"/>
    <p:sldId id="275" r:id="rId22"/>
    <p:sldId id="362" r:id="rId23"/>
    <p:sldId id="277" r:id="rId24"/>
    <p:sldId id="363" r:id="rId25"/>
    <p:sldId id="382" r:id="rId26"/>
    <p:sldId id="365"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x Dennehy" initials="BD" lastIdx="4" clrIdx="0">
    <p:extLst>
      <p:ext uri="{19B8F6BF-5375-455C-9EA6-DF929625EA0E}">
        <p15:presenceInfo xmlns:p15="http://schemas.microsoft.com/office/powerpoint/2012/main" userId="346b8575aaa3ec4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660"/>
  </p:normalViewPr>
  <p:slideViewPr>
    <p:cSldViewPr snapToGrid="0">
      <p:cViewPr varScale="1">
        <p:scale>
          <a:sx n="47" d="100"/>
          <a:sy n="47" d="100"/>
        </p:scale>
        <p:origin x="42" y="6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11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BE15D15-FAF3-463F-8962-2D557DBCAD81}"/>
    <pc:docChg chg="addSld modSld sldOrd">
      <pc:chgData name="" userId="" providerId="" clId="Web-{1BE15D15-FAF3-463F-8962-2D557DBCAD81}" dt="2018-11-11T18:58:42.976" v="140"/>
      <pc:docMkLst>
        <pc:docMk/>
      </pc:docMkLst>
      <pc:sldChg chg="ord">
        <pc:chgData name="" userId="" providerId="" clId="Web-{1BE15D15-FAF3-463F-8962-2D557DBCAD81}" dt="2018-11-11T18:58:42.976" v="140"/>
        <pc:sldMkLst>
          <pc:docMk/>
          <pc:sldMk cId="3910663825" sldId="263"/>
        </pc:sldMkLst>
      </pc:sldChg>
      <pc:sldChg chg="modSp">
        <pc:chgData name="" userId="" providerId="" clId="Web-{1BE15D15-FAF3-463F-8962-2D557DBCAD81}" dt="2018-11-11T18:56:39.086" v="136" actId="20577"/>
        <pc:sldMkLst>
          <pc:docMk/>
          <pc:sldMk cId="3620427592" sldId="310"/>
        </pc:sldMkLst>
        <pc:spChg chg="mod">
          <ac:chgData name="" userId="" providerId="" clId="Web-{1BE15D15-FAF3-463F-8962-2D557DBCAD81}" dt="2018-11-11T18:56:39.086" v="136" actId="20577"/>
          <ac:spMkLst>
            <pc:docMk/>
            <pc:sldMk cId="3620427592" sldId="310"/>
            <ac:spMk id="5" creationId="{9794B865-F059-4582-9951-6B96F6D77186}"/>
          </ac:spMkLst>
        </pc:spChg>
      </pc:sldChg>
      <pc:sldChg chg="new">
        <pc:chgData name="" userId="" providerId="" clId="Web-{1BE15D15-FAF3-463F-8962-2D557DBCAD81}" dt="2018-11-11T18:58:34.866" v="139"/>
        <pc:sldMkLst>
          <pc:docMk/>
          <pc:sldMk cId="940952832" sldId="311"/>
        </pc:sldMkLst>
      </pc:sldChg>
    </pc:docChg>
  </pc:docChgLst>
  <pc:docChgLst>
    <pc:chgData clId="Web-{49ECBF55-AD08-4E03-8BBA-B956BE9F96DF}"/>
    <pc:docChg chg="addSld delSld modSld sldOrd">
      <pc:chgData name="" userId="" providerId="" clId="Web-{49ECBF55-AD08-4E03-8BBA-B956BE9F96DF}" dt="2018-11-11T19:22:16.717" v="382"/>
      <pc:docMkLst>
        <pc:docMk/>
      </pc:docMkLst>
      <pc:sldChg chg="del">
        <pc:chgData name="" userId="" providerId="" clId="Web-{49ECBF55-AD08-4E03-8BBA-B956BE9F96DF}" dt="2018-11-11T19:16:35.071" v="216"/>
        <pc:sldMkLst>
          <pc:docMk/>
          <pc:sldMk cId="4226155922" sldId="304"/>
        </pc:sldMkLst>
      </pc:sldChg>
      <pc:sldChg chg="addSp delSp modSp">
        <pc:chgData name="" userId="" providerId="" clId="Web-{49ECBF55-AD08-4E03-8BBA-B956BE9F96DF}" dt="2018-11-11T19:12:07.649" v="2"/>
        <pc:sldMkLst>
          <pc:docMk/>
          <pc:sldMk cId="940952832" sldId="311"/>
        </pc:sldMkLst>
        <pc:spChg chg="mod">
          <ac:chgData name="" userId="" providerId="" clId="Web-{49ECBF55-AD08-4E03-8BBA-B956BE9F96DF}" dt="2018-11-11T19:11:14.742" v="0"/>
          <ac:spMkLst>
            <pc:docMk/>
            <pc:sldMk cId="940952832" sldId="311"/>
            <ac:spMk id="2" creationId="{031ACB1F-6818-40C9-91F6-D3288ED1DDC7}"/>
          </ac:spMkLst>
        </pc:spChg>
        <pc:spChg chg="add del">
          <ac:chgData name="" userId="" providerId="" clId="Web-{49ECBF55-AD08-4E03-8BBA-B956BE9F96DF}" dt="2018-11-11T19:12:07.649" v="2"/>
          <ac:spMkLst>
            <pc:docMk/>
            <pc:sldMk cId="940952832" sldId="311"/>
            <ac:spMk id="6" creationId="{BD4507E0-A53D-4E11-B3B1-BEF0EA3B028B}"/>
          </ac:spMkLst>
        </pc:spChg>
      </pc:sldChg>
      <pc:sldChg chg="addSp modSp add replId">
        <pc:chgData name="" userId="" providerId="" clId="Web-{49ECBF55-AD08-4E03-8BBA-B956BE9F96DF}" dt="2018-11-11T19:14:47.008" v="88" actId="14100"/>
        <pc:sldMkLst>
          <pc:docMk/>
          <pc:sldMk cId="2625816484" sldId="312"/>
        </pc:sldMkLst>
        <pc:spChg chg="mod">
          <ac:chgData name="" userId="" providerId="" clId="Web-{49ECBF55-AD08-4E03-8BBA-B956BE9F96DF}" dt="2018-11-11T19:14:25.571" v="84" actId="14100"/>
          <ac:spMkLst>
            <pc:docMk/>
            <pc:sldMk cId="2625816484" sldId="312"/>
            <ac:spMk id="2" creationId="{031ACB1F-6818-40C9-91F6-D3288ED1DDC7}"/>
          </ac:spMkLst>
        </pc:spChg>
        <pc:cxnChg chg="add mod">
          <ac:chgData name="" userId="" providerId="" clId="Web-{49ECBF55-AD08-4E03-8BBA-B956BE9F96DF}" dt="2018-11-11T19:14:47.008" v="88" actId="14100"/>
          <ac:cxnSpMkLst>
            <pc:docMk/>
            <pc:sldMk cId="2625816484" sldId="312"/>
            <ac:cxnSpMk id="5" creationId="{6C4DD2AB-BE63-4F56-B73E-DEFF7973FD28}"/>
          </ac:cxnSpMkLst>
        </pc:cxnChg>
      </pc:sldChg>
      <pc:sldChg chg="modSp new ord">
        <pc:chgData name="" userId="" providerId="" clId="Web-{49ECBF55-AD08-4E03-8BBA-B956BE9F96DF}" dt="2018-11-11T19:21:28.561" v="381"/>
        <pc:sldMkLst>
          <pc:docMk/>
          <pc:sldMk cId="2935677321" sldId="313"/>
        </pc:sldMkLst>
        <pc:spChg chg="mod">
          <ac:chgData name="" userId="" providerId="" clId="Web-{49ECBF55-AD08-4E03-8BBA-B956BE9F96DF}" dt="2018-11-11T19:15:11.727" v="122" actId="20577"/>
          <ac:spMkLst>
            <pc:docMk/>
            <pc:sldMk cId="2935677321" sldId="313"/>
            <ac:spMk id="2" creationId="{1F2C1ABA-FDE2-4A31-B02C-69BC7CA30227}"/>
          </ac:spMkLst>
        </pc:spChg>
        <pc:spChg chg="mod">
          <ac:chgData name="" userId="" providerId="" clId="Web-{49ECBF55-AD08-4E03-8BBA-B956BE9F96DF}" dt="2018-11-11T19:15:59.008" v="213" actId="20577"/>
          <ac:spMkLst>
            <pc:docMk/>
            <pc:sldMk cId="2935677321" sldId="313"/>
            <ac:spMk id="3" creationId="{1546EC5E-5C74-45E3-8D68-06ED7F286FE8}"/>
          </ac:spMkLst>
        </pc:spChg>
      </pc:sldChg>
      <pc:sldChg chg="addSp delSp modSp new">
        <pc:chgData name="" userId="" providerId="" clId="Web-{49ECBF55-AD08-4E03-8BBA-B956BE9F96DF}" dt="2018-11-11T19:19:01.560" v="315" actId="14100"/>
        <pc:sldMkLst>
          <pc:docMk/>
          <pc:sldMk cId="4212118544" sldId="314"/>
        </pc:sldMkLst>
        <pc:spChg chg="mod">
          <ac:chgData name="" userId="" providerId="" clId="Web-{49ECBF55-AD08-4E03-8BBA-B956BE9F96DF}" dt="2018-11-11T19:18:04.950" v="232" actId="20577"/>
          <ac:spMkLst>
            <pc:docMk/>
            <pc:sldMk cId="4212118544" sldId="314"/>
            <ac:spMk id="3" creationId="{A90727D8-6BE5-4AFF-B7CC-FDB1E476B1C3}"/>
          </ac:spMkLst>
        </pc:spChg>
        <pc:spChg chg="add del mod">
          <ac:chgData name="" userId="" providerId="" clId="Web-{49ECBF55-AD08-4E03-8BBA-B956BE9F96DF}" dt="2018-11-11T19:17:52.388" v="229"/>
          <ac:spMkLst>
            <pc:docMk/>
            <pc:sldMk cId="4212118544" sldId="314"/>
            <ac:spMk id="4" creationId="{0AF04C41-4C0F-41F1-95CE-C4C2C94D4D63}"/>
          </ac:spMkLst>
        </pc:spChg>
        <pc:spChg chg="add mod">
          <ac:chgData name="" userId="" providerId="" clId="Web-{49ECBF55-AD08-4E03-8BBA-B956BE9F96DF}" dt="2018-11-11T19:19:01.560" v="315" actId="14100"/>
          <ac:spMkLst>
            <pc:docMk/>
            <pc:sldMk cId="4212118544" sldId="314"/>
            <ac:spMk id="5" creationId="{37D7D440-4A48-4A26-876A-D233118E486E}"/>
          </ac:spMkLst>
        </pc:spChg>
      </pc:sldChg>
      <pc:sldChg chg="addSp delSp modSp add replId">
        <pc:chgData name="" userId="" providerId="" clId="Web-{49ECBF55-AD08-4E03-8BBA-B956BE9F96DF}" dt="2018-11-11T19:21:02.607" v="380"/>
        <pc:sldMkLst>
          <pc:docMk/>
          <pc:sldMk cId="2767900293" sldId="315"/>
        </pc:sldMkLst>
        <pc:spChg chg="mod">
          <ac:chgData name="" userId="" providerId="" clId="Web-{49ECBF55-AD08-4E03-8BBA-B956BE9F96DF}" dt="2018-11-11T19:19:57.295" v="369" actId="20577"/>
          <ac:spMkLst>
            <pc:docMk/>
            <pc:sldMk cId="2767900293" sldId="315"/>
            <ac:spMk id="5" creationId="{37D7D440-4A48-4A26-876A-D233118E486E}"/>
          </ac:spMkLst>
        </pc:spChg>
        <pc:cxnChg chg="add del mod">
          <ac:chgData name="" userId="" providerId="" clId="Web-{49ECBF55-AD08-4E03-8BBA-B956BE9F96DF}" dt="2018-11-11T19:20:32.154" v="376"/>
          <ac:cxnSpMkLst>
            <pc:docMk/>
            <pc:sldMk cId="2767900293" sldId="315"/>
            <ac:cxnSpMk id="4" creationId="{8E5F2677-85A5-415E-AFFC-07CA0947C5AC}"/>
          </ac:cxnSpMkLst>
        </pc:cxnChg>
        <pc:cxnChg chg="add mod">
          <ac:chgData name="" userId="" providerId="" clId="Web-{49ECBF55-AD08-4E03-8BBA-B956BE9F96DF}" dt="2018-11-11T19:21:02.607" v="380"/>
          <ac:cxnSpMkLst>
            <pc:docMk/>
            <pc:sldMk cId="2767900293" sldId="315"/>
            <ac:cxnSpMk id="6" creationId="{08B05B97-47B8-4A74-9AD5-3EE9D03D7B5F}"/>
          </ac:cxnSpMkLst>
        </pc:cxnChg>
      </pc:sldChg>
      <pc:sldChg chg="new">
        <pc:chgData name="" userId="" providerId="" clId="Web-{49ECBF55-AD08-4E03-8BBA-B956BE9F96DF}" dt="2018-11-11T19:22:16.717" v="382"/>
        <pc:sldMkLst>
          <pc:docMk/>
          <pc:sldMk cId="3249266657" sldId="31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4248EE9-2D1A-46B1-884C-ED068E94DF2C}" type="datetimeFigureOut">
              <a:rPr lang="en-GB" smtClean="0"/>
              <a:t>21/11/2018</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65AF5DC-F880-43B5-8C7A-FCC998CE732D}" type="slidenum">
              <a:rPr lang="en-GB" smtClean="0"/>
              <a:t>‹#›</a:t>
            </a:fld>
            <a:endParaRPr lang="en-GB"/>
          </a:p>
        </p:txBody>
      </p:sp>
    </p:spTree>
    <p:extLst>
      <p:ext uri="{BB962C8B-B14F-4D97-AF65-F5344CB8AC3E}">
        <p14:creationId xmlns:p14="http://schemas.microsoft.com/office/powerpoint/2010/main" val="2750497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F53A072-A9E4-4696-B6CB-1F1510468D28}" type="datetimeFigureOut">
              <a:rPr lang="en-GB" smtClean="0"/>
              <a:t>21/11/2018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BEDC479-D1C6-4C27-8739-7B394626B5F7}" type="slidenum">
              <a:rPr lang="en-GB" smtClean="0"/>
              <a:t>‹#›</a:t>
            </a:fld>
            <a:endParaRPr lang="en-GB"/>
          </a:p>
        </p:txBody>
      </p:sp>
    </p:spTree>
    <p:extLst>
      <p:ext uri="{BB962C8B-B14F-4D97-AF65-F5344CB8AC3E}">
        <p14:creationId xmlns:p14="http://schemas.microsoft.com/office/powerpoint/2010/main" val="1186938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BEDC479-D1C6-4C27-8739-7B394626B5F7}" type="slidenum">
              <a:rPr lang="en-GB" smtClean="0"/>
              <a:t>10</a:t>
            </a:fld>
            <a:endParaRPr lang="en-GB"/>
          </a:p>
        </p:txBody>
      </p:sp>
    </p:spTree>
    <p:extLst>
      <p:ext uri="{BB962C8B-B14F-4D97-AF65-F5344CB8AC3E}">
        <p14:creationId xmlns:p14="http://schemas.microsoft.com/office/powerpoint/2010/main" val="2346721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BEDC479-D1C6-4C27-8739-7B394626B5F7}" type="slidenum">
              <a:rPr lang="en-GB" smtClean="0"/>
              <a:t>11</a:t>
            </a:fld>
            <a:endParaRPr lang="en-GB"/>
          </a:p>
        </p:txBody>
      </p:sp>
    </p:spTree>
    <p:extLst>
      <p:ext uri="{BB962C8B-B14F-4D97-AF65-F5344CB8AC3E}">
        <p14:creationId xmlns:p14="http://schemas.microsoft.com/office/powerpoint/2010/main" val="1393374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5667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653097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2348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15088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1682CB9-B95A-4E5F-9A51-95FC126EABB9}" type="datetimeFigureOut">
              <a:rPr lang="en-GB" smtClean="0"/>
              <a:t>21/11/2018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77731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1682CB9-B95A-4E5F-9A51-95FC126EABB9}" type="datetimeFigureOut">
              <a:rPr lang="en-GB" smtClean="0"/>
              <a:t>21/11/2018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55033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682CB9-B95A-4E5F-9A51-95FC126EABB9}" type="datetimeFigureOut">
              <a:rPr lang="en-GB" smtClean="0"/>
              <a:t>21/11/2018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62150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782573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79849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471305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11639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682CB9-B95A-4E5F-9A51-95FC126EABB9}" type="datetimeFigureOut">
              <a:rPr lang="en-GB" smtClean="0"/>
              <a:t>21/11/2018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B38118-5DEF-493B-B042-3457DBCF3C10}" type="slidenum">
              <a:rPr lang="en-GB" smtClean="0"/>
              <a:t>‹#›</a:t>
            </a:fld>
            <a:endParaRPr lang="en-GB"/>
          </a:p>
        </p:txBody>
      </p:sp>
    </p:spTree>
    <p:extLst>
      <p:ext uri="{BB962C8B-B14F-4D97-AF65-F5344CB8AC3E}">
        <p14:creationId xmlns:p14="http://schemas.microsoft.com/office/powerpoint/2010/main" val="3727484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37127" y="683508"/>
            <a:ext cx="7761406" cy="1037977"/>
          </a:xfrm>
        </p:spPr>
        <p:txBody>
          <a:bodyPr>
            <a:noAutofit/>
          </a:bodyPr>
          <a:lstStyle/>
          <a:p>
            <a:r>
              <a:rPr lang="en-GB" sz="2800" u="sng" dirty="0" smtClean="0">
                <a:latin typeface="CCW Cursive Writing 1" pitchFamily="66" charset="0"/>
              </a:rPr>
              <a:t>Thursday 15</a:t>
            </a:r>
            <a:r>
              <a:rPr lang="en-GB" sz="2800" u="sng" baseline="30000" dirty="0" smtClean="0">
                <a:latin typeface="CCW Cursive Writing 1" pitchFamily="66" charset="0"/>
              </a:rPr>
              <a:t>th</a:t>
            </a:r>
            <a:r>
              <a:rPr lang="en-GB" sz="2800" u="sng" dirty="0" smtClean="0">
                <a:latin typeface="CCW Cursive Writing 1" pitchFamily="66" charset="0"/>
              </a:rPr>
              <a:t> </a:t>
            </a:r>
            <a:r>
              <a:rPr lang="en-GB" sz="2800" u="sng" dirty="0">
                <a:latin typeface="CCW Cursive Writing 1" pitchFamily="66" charset="0"/>
              </a:rPr>
              <a:t>November 2018</a:t>
            </a:r>
            <a:br>
              <a:rPr lang="en-GB" sz="2800" u="sng" dirty="0">
                <a:latin typeface="CCW Cursive Writing 1" pitchFamily="66" charset="0"/>
              </a:rPr>
            </a:br>
            <a:r>
              <a:rPr lang="en-GB" sz="2800" u="sng" dirty="0">
                <a:latin typeface="CCW Cursive Writing 1" pitchFamily="66" charset="0"/>
              </a:rPr>
              <a:t/>
            </a:r>
            <a:br>
              <a:rPr lang="en-GB" sz="2800" u="sng" dirty="0">
                <a:latin typeface="CCW Cursive Writing 1" pitchFamily="66" charset="0"/>
              </a:rPr>
            </a:br>
            <a:endParaRPr lang="en-GB" sz="2800" b="1" u="sng" dirty="0">
              <a:latin typeface="CCW Cursive Writing 1" pitchFamily="66" charset="0"/>
            </a:endParaRPr>
          </a:p>
        </p:txBody>
      </p:sp>
      <p:pic>
        <p:nvPicPr>
          <p:cNvPr id="5" name="Picture 2" descr="Image result for a monster ca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39" y="3948604"/>
            <a:ext cx="3995725" cy="24902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a monster calls har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497" y="260498"/>
            <a:ext cx="2950955" cy="1659912"/>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Image result for anti bullyin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8" name="Picture 10" descr="Image result for anti bully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46332" y="188448"/>
            <a:ext cx="1991668" cy="199166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EC2AFFA-7BC8-48EF-BCBE-79BB336759CF}"/>
              </a:ext>
            </a:extLst>
          </p:cNvPr>
          <p:cNvPicPr>
            <a:picLocks noChangeAspect="1"/>
          </p:cNvPicPr>
          <p:nvPr/>
        </p:nvPicPr>
        <p:blipFill>
          <a:blip r:embed="rId5"/>
          <a:stretch>
            <a:fillRect/>
          </a:stretch>
        </p:blipFill>
        <p:spPr>
          <a:xfrm>
            <a:off x="9808218" y="3203870"/>
            <a:ext cx="2257119" cy="3482969"/>
          </a:xfrm>
          <a:prstGeom prst="rect">
            <a:avLst/>
          </a:prstGeom>
        </p:spPr>
      </p:pic>
      <p:sp>
        <p:nvSpPr>
          <p:cNvPr id="11" name="Title 1">
            <a:extLst>
              <a:ext uri="{FF2B5EF4-FFF2-40B4-BE49-F238E27FC236}">
                <a16:creationId xmlns:a16="http://schemas.microsoft.com/office/drawing/2014/main" id="{01E387D4-76C3-4503-BC6D-04744EA92B40}"/>
              </a:ext>
            </a:extLst>
          </p:cNvPr>
          <p:cNvSpPr txBox="1">
            <a:spLocks/>
          </p:cNvSpPr>
          <p:nvPr/>
        </p:nvSpPr>
        <p:spPr>
          <a:xfrm>
            <a:off x="1524000" y="2025587"/>
            <a:ext cx="9144000" cy="94882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A MONSTER CALLS</a:t>
            </a:r>
          </a:p>
        </p:txBody>
      </p:sp>
      <p:sp>
        <p:nvSpPr>
          <p:cNvPr id="12" name="Subtitle 2">
            <a:extLst>
              <a:ext uri="{FF2B5EF4-FFF2-40B4-BE49-F238E27FC236}">
                <a16:creationId xmlns:a16="http://schemas.microsoft.com/office/drawing/2014/main" id="{2A6FAB6F-2A0C-471F-98B7-E70BD9808843}"/>
              </a:ext>
            </a:extLst>
          </p:cNvPr>
          <p:cNvSpPr>
            <a:spLocks noGrp="1"/>
          </p:cNvSpPr>
          <p:nvPr>
            <p:ph type="subTitle" idx="1"/>
          </p:nvPr>
        </p:nvSpPr>
        <p:spPr>
          <a:xfrm>
            <a:off x="1385581" y="3203870"/>
            <a:ext cx="9144000" cy="1655762"/>
          </a:xfrm>
        </p:spPr>
        <p:txBody>
          <a:bodyPr>
            <a:normAutofit lnSpcReduction="10000"/>
          </a:bodyPr>
          <a:lstStyle/>
          <a:p>
            <a:r>
              <a:rPr lang="en-GB" sz="2800" dirty="0" smtClean="0"/>
              <a:t>L.O: I can retrieve and record information from a text.</a:t>
            </a:r>
            <a:endParaRPr lang="en-GB" sz="2800" dirty="0"/>
          </a:p>
          <a:p>
            <a:endParaRPr lang="en-GB" sz="2800" dirty="0"/>
          </a:p>
          <a:p>
            <a:r>
              <a:rPr lang="en-GB" sz="4000" dirty="0" smtClean="0"/>
              <a:t>Rapid Retrieval</a:t>
            </a:r>
            <a:endParaRPr lang="en-GB" sz="4000" dirty="0"/>
          </a:p>
        </p:txBody>
      </p:sp>
    </p:spTree>
    <p:extLst>
      <p:ext uri="{BB962C8B-B14F-4D97-AF65-F5344CB8AC3E}">
        <p14:creationId xmlns:p14="http://schemas.microsoft.com/office/powerpoint/2010/main" val="25113315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6ED1A-8E35-4F48-9620-09BD7DE7E93C}"/>
              </a:ext>
            </a:extLst>
          </p:cNvPr>
          <p:cNvSpPr>
            <a:spLocks noGrp="1"/>
          </p:cNvSpPr>
          <p:nvPr>
            <p:ph type="title"/>
          </p:nvPr>
        </p:nvSpPr>
        <p:spPr/>
        <p:txBody>
          <a:bodyPr>
            <a:normAutofit fontScale="90000"/>
          </a:bodyPr>
          <a:lstStyle/>
          <a:p>
            <a:r>
              <a:rPr lang="en-GB" b="1" dirty="0"/>
              <a:t/>
            </a:r>
            <a:br>
              <a:rPr lang="en-GB" b="1" dirty="0"/>
            </a:br>
            <a:r>
              <a:rPr lang="en-GB" b="1" dirty="0" smtClean="0"/>
              <a:t/>
            </a:r>
            <a:br>
              <a:rPr lang="en-GB" b="1" dirty="0" smtClean="0"/>
            </a:br>
            <a:r>
              <a:rPr lang="en-GB" b="1" dirty="0"/>
              <a:t/>
            </a:r>
            <a:br>
              <a:rPr lang="en-GB" b="1" dirty="0"/>
            </a:br>
            <a:r>
              <a:rPr lang="en-GB" b="1" dirty="0"/>
              <a:t/>
            </a:r>
            <a:br>
              <a:rPr lang="en-GB" b="1" dirty="0"/>
            </a:br>
            <a:r>
              <a:rPr lang="en-GB" b="1" dirty="0"/>
              <a:t>L.O: I can retrieve and record information from a text.</a:t>
            </a:r>
            <a:r>
              <a:rPr lang="en-GB" dirty="0"/>
              <a:t/>
            </a:r>
            <a:br>
              <a:rPr lang="en-GB" dirty="0"/>
            </a:br>
            <a:r>
              <a:rPr lang="en-GB" dirty="0"/>
              <a:t/>
            </a:r>
            <a:br>
              <a:rPr lang="en-GB" dirty="0"/>
            </a:br>
            <a:r>
              <a:rPr lang="en-GB" b="1" dirty="0" smtClean="0"/>
              <a:t>Tell </a:t>
            </a:r>
            <a:r>
              <a:rPr lang="en-GB" b="1" dirty="0"/>
              <a:t>your partner: </a:t>
            </a:r>
            <a:r>
              <a:rPr lang="en-GB" dirty="0"/>
              <a:t>What are you learning about today?</a:t>
            </a:r>
          </a:p>
        </p:txBody>
      </p:sp>
      <p:sp>
        <p:nvSpPr>
          <p:cNvPr id="3" name="Content Placeholder 2">
            <a:extLst>
              <a:ext uri="{FF2B5EF4-FFF2-40B4-BE49-F238E27FC236}">
                <a16:creationId xmlns:a16="http://schemas.microsoft.com/office/drawing/2014/main" id="{49387F1A-8596-4CD4-A256-08439BEDF175}"/>
              </a:ext>
            </a:extLst>
          </p:cNvPr>
          <p:cNvSpPr>
            <a:spLocks noGrp="1"/>
          </p:cNvSpPr>
          <p:nvPr>
            <p:ph idx="1"/>
          </p:nvPr>
        </p:nvSpPr>
        <p:spPr/>
        <p:txBody>
          <a:bodyPr>
            <a:normAutofit/>
          </a:bodyPr>
          <a:lstStyle/>
          <a:p>
            <a:pPr marL="0" indent="0">
              <a:buNone/>
            </a:pPr>
            <a:endParaRPr lang="en-GB" sz="3200" dirty="0">
              <a:solidFill>
                <a:srgbClr val="00B050"/>
              </a:solidFill>
            </a:endParaRPr>
          </a:p>
          <a:p>
            <a:pPr marL="0" indent="0">
              <a:buNone/>
            </a:pPr>
            <a:endParaRPr lang="en-GB" sz="3200" dirty="0" smtClean="0">
              <a:solidFill>
                <a:srgbClr val="00B050"/>
              </a:solidFill>
            </a:endParaRPr>
          </a:p>
          <a:p>
            <a:pPr marL="0" indent="0">
              <a:buNone/>
            </a:pPr>
            <a:endParaRPr lang="en-GB" sz="3200" dirty="0">
              <a:solidFill>
                <a:srgbClr val="00B050"/>
              </a:solidFill>
            </a:endParaRPr>
          </a:p>
          <a:p>
            <a:pPr marL="0" indent="0">
              <a:buNone/>
            </a:pPr>
            <a:r>
              <a:rPr lang="en-GB" sz="3200" dirty="0" smtClean="0">
                <a:solidFill>
                  <a:srgbClr val="00B050"/>
                </a:solidFill>
              </a:rPr>
              <a:t>We </a:t>
            </a:r>
            <a:r>
              <a:rPr lang="en-GB" sz="3200" dirty="0">
                <a:solidFill>
                  <a:srgbClr val="00B050"/>
                </a:solidFill>
              </a:rPr>
              <a:t>are learning to use ________________ skills. </a:t>
            </a:r>
          </a:p>
          <a:p>
            <a:pPr marL="0" indent="0">
              <a:buNone/>
            </a:pPr>
            <a:endParaRPr lang="en-GB" sz="3200" dirty="0">
              <a:solidFill>
                <a:srgbClr val="00B050"/>
              </a:solidFill>
            </a:endParaRPr>
          </a:p>
          <a:p>
            <a:pPr marL="0" indent="0">
              <a:buNone/>
            </a:pPr>
            <a:r>
              <a:rPr lang="en-GB" sz="3200" dirty="0"/>
              <a:t>What strategies do you need to use?</a:t>
            </a:r>
          </a:p>
          <a:p>
            <a:pPr marL="0" indent="0">
              <a:buNone/>
            </a:pPr>
            <a:r>
              <a:rPr lang="en-GB" sz="3200" dirty="0">
                <a:solidFill>
                  <a:srgbClr val="00B050"/>
                </a:solidFill>
              </a:rPr>
              <a:t>The strategies I will need to use are….</a:t>
            </a:r>
          </a:p>
        </p:txBody>
      </p:sp>
    </p:spTree>
    <p:extLst>
      <p:ext uri="{BB962C8B-B14F-4D97-AF65-F5344CB8AC3E}">
        <p14:creationId xmlns:p14="http://schemas.microsoft.com/office/powerpoint/2010/main" val="1916876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6600" b="1" u="sng" dirty="0" smtClean="0"/>
              <a:t>Steps to success </a:t>
            </a:r>
            <a:endParaRPr lang="en-GB" sz="6600" b="1" u="sng" dirty="0"/>
          </a:p>
        </p:txBody>
      </p:sp>
      <p:sp>
        <p:nvSpPr>
          <p:cNvPr id="3" name="Text Placeholder 2"/>
          <p:cNvSpPr>
            <a:spLocks noGrp="1"/>
          </p:cNvSpPr>
          <p:nvPr>
            <p:ph type="body" idx="1"/>
          </p:nvPr>
        </p:nvSpPr>
        <p:spPr/>
        <p:txBody>
          <a:bodyPr/>
          <a:lstStyle/>
          <a:p>
            <a:pPr>
              <a:buFont typeface="Wingdings" panose="05000000000000000000" pitchFamily="2" charset="2"/>
              <a:buChar char="v"/>
            </a:pPr>
            <a:r>
              <a:rPr lang="en-GB" sz="5400" dirty="0" smtClean="0"/>
              <a:t> Read the text carefully</a:t>
            </a:r>
          </a:p>
          <a:p>
            <a:pPr>
              <a:buFont typeface="Wingdings" panose="05000000000000000000" pitchFamily="2" charset="2"/>
              <a:buChar char="v"/>
            </a:pPr>
            <a:r>
              <a:rPr lang="en-GB" sz="5400" dirty="0" smtClean="0"/>
              <a:t>Find the appropriate information</a:t>
            </a:r>
          </a:p>
          <a:p>
            <a:pPr>
              <a:buFont typeface="Wingdings" panose="05000000000000000000" pitchFamily="2" charset="2"/>
              <a:buChar char="v"/>
            </a:pPr>
            <a:r>
              <a:rPr lang="en-GB" sz="5400" dirty="0" smtClean="0"/>
              <a:t>Pick out the information in order to answer questions</a:t>
            </a:r>
            <a:endParaRPr lang="en-GB" sz="5400" dirty="0"/>
          </a:p>
        </p:txBody>
      </p:sp>
    </p:spTree>
    <p:extLst>
      <p:ext uri="{BB962C8B-B14F-4D97-AF65-F5344CB8AC3E}">
        <p14:creationId xmlns:p14="http://schemas.microsoft.com/office/powerpoint/2010/main" val="20550529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170171"/>
            <a:ext cx="8229600" cy="634082"/>
          </a:xfrm>
        </p:spPr>
        <p:txBody>
          <a:bodyPr>
            <a:normAutofit fontScale="90000"/>
          </a:bodyPr>
          <a:lstStyle/>
          <a:p>
            <a:r>
              <a:rPr lang="en-GB" sz="3100" dirty="0"/>
              <a:t/>
            </a:r>
            <a:br>
              <a:rPr lang="en-GB" sz="3100" dirty="0"/>
            </a:br>
            <a:r>
              <a:rPr lang="en-GB" sz="2800" b="1" u="sng" dirty="0"/>
              <a:t>Extract from ‘A Monster Calls’</a:t>
            </a:r>
            <a:r>
              <a:rPr lang="en-GB" sz="2800" dirty="0"/>
              <a:t/>
            </a:r>
            <a:br>
              <a:rPr lang="en-GB" sz="2800" dirty="0"/>
            </a:br>
            <a:endParaRPr lang="en-GB" dirty="0"/>
          </a:p>
        </p:txBody>
      </p:sp>
      <p:sp>
        <p:nvSpPr>
          <p:cNvPr id="2" name="Content Placeholder 1"/>
          <p:cNvSpPr>
            <a:spLocks noGrp="1"/>
          </p:cNvSpPr>
          <p:nvPr>
            <p:ph idx="1"/>
          </p:nvPr>
        </p:nvSpPr>
        <p:spPr>
          <a:xfrm>
            <a:off x="152400" y="804253"/>
            <a:ext cx="11912600" cy="6053747"/>
          </a:xfrm>
        </p:spPr>
        <p:txBody>
          <a:bodyPr>
            <a:normAutofit fontScale="85000" lnSpcReduction="20000"/>
          </a:bodyPr>
          <a:lstStyle/>
          <a:p>
            <a:pPr marL="0" indent="0">
              <a:buNone/>
            </a:pPr>
            <a:r>
              <a:rPr lang="en-GB" dirty="0"/>
              <a:t>“I’m going to be late,” Conor said, eyeing the clock.</a:t>
            </a:r>
          </a:p>
          <a:p>
            <a:pPr marL="0" indent="0">
              <a:buNone/>
            </a:pPr>
            <a:r>
              <a:rPr lang="en-GB" dirty="0"/>
              <a:t>“Okay, sweetheart,” she said, teetering over to kiss him on the forehead. “You’re a good boy,” she said again. “I wish you didn’t have to be quite so good.”</a:t>
            </a:r>
          </a:p>
          <a:p>
            <a:pPr marL="0" indent="0">
              <a:buNone/>
            </a:pPr>
            <a:r>
              <a:rPr lang="en-GB" dirty="0"/>
              <a:t>As he left to head off for school, he saw her take her tea over to the kitchen window above the sink, and when he opened the front door to leave, he heard her say, “There’s that old yew tree,” as if she was talking to herself.</a:t>
            </a:r>
          </a:p>
          <a:p>
            <a:pPr marL="0" indent="0">
              <a:buNone/>
            </a:pPr>
            <a:endParaRPr lang="en-GB" dirty="0"/>
          </a:p>
          <a:p>
            <a:pPr marL="0" indent="0">
              <a:buNone/>
            </a:pPr>
            <a:r>
              <a:rPr lang="en-GB" dirty="0"/>
              <a:t>SCHOOL</a:t>
            </a:r>
          </a:p>
          <a:p>
            <a:pPr marL="0" indent="0">
              <a:buNone/>
            </a:pPr>
            <a:r>
              <a:rPr lang="en-GB" dirty="0"/>
              <a:t>He could already taste the blood in his mouth as he got up. He had bitten the inside of his lip when he hit the ground, and it was what he focussed on now as he stood, the strange metallic flavour that made you want to spit it out immediately, like you’d eaten something that wasn’t food at all.</a:t>
            </a:r>
          </a:p>
          <a:p>
            <a:pPr marL="0" indent="0">
              <a:buNone/>
            </a:pPr>
            <a:r>
              <a:rPr lang="en-GB" dirty="0"/>
              <a:t>He swallowed it instead. Harry and his cronies would have been thrilled beyond words if they knew Conor was bleeding. He could hear Anton and Sully laughing behind him, knew exactly the look on Harry’s face, even though he couldn’t see it. He could probably even guess what Harry would say next in that calm, amused voice of his that seemed to mimic every adult you never wanted to meet.</a:t>
            </a:r>
          </a:p>
          <a:p>
            <a:pPr marL="0" indent="0">
              <a:buNone/>
            </a:pPr>
            <a:r>
              <a:rPr lang="en-GB" dirty="0"/>
              <a:t>“Be careful of the steps there,” Harry said. “You might fall.”</a:t>
            </a:r>
          </a:p>
          <a:p>
            <a:pPr marL="0" indent="0">
              <a:buNone/>
            </a:pPr>
            <a:endParaRPr lang="en-GB" dirty="0"/>
          </a:p>
        </p:txBody>
      </p:sp>
    </p:spTree>
    <p:extLst>
      <p:ext uri="{BB962C8B-B14F-4D97-AF65-F5344CB8AC3E}">
        <p14:creationId xmlns:p14="http://schemas.microsoft.com/office/powerpoint/2010/main" val="16084617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000" y="127000"/>
            <a:ext cx="11938000" cy="6591300"/>
          </a:xfrm>
        </p:spPr>
        <p:txBody>
          <a:bodyPr>
            <a:normAutofit fontScale="25000" lnSpcReduction="20000"/>
          </a:bodyPr>
          <a:lstStyle/>
          <a:p>
            <a:pPr marL="0" indent="0">
              <a:buNone/>
            </a:pPr>
            <a:r>
              <a:rPr lang="en-GB" sz="9600" dirty="0"/>
              <a:t>Yep, that’d be about right.</a:t>
            </a:r>
          </a:p>
          <a:p>
            <a:pPr marL="0" indent="0">
              <a:buNone/>
            </a:pPr>
            <a:r>
              <a:rPr lang="en-GB" sz="9600" dirty="0"/>
              <a:t>It hadn’t always been like this.</a:t>
            </a:r>
          </a:p>
          <a:p>
            <a:pPr marL="0" indent="0">
              <a:buNone/>
            </a:pPr>
            <a:r>
              <a:rPr lang="en-GB" sz="9600" dirty="0"/>
              <a:t>Harry was the Blond Wonder Child, the teachers’ pet through every year of school. The first pupil with his hand in the air, the fastest player on the football pitch, but for all that, just another kid in </a:t>
            </a:r>
            <a:r>
              <a:rPr lang="en-GB" sz="9600" dirty="0" err="1"/>
              <a:t>Conor’s</a:t>
            </a:r>
            <a:r>
              <a:rPr lang="en-GB" sz="9600" dirty="0"/>
              <a:t> class. They hadn’t been friends exactly – Harry didn’t really have friends, only followers; Anton and Sully basically just stood behind him and laughed at everything he did – but they hadn’t been enemies, either. </a:t>
            </a:r>
            <a:r>
              <a:rPr lang="en-GB" sz="9600" dirty="0" err="1"/>
              <a:t>Conor</a:t>
            </a:r>
            <a:r>
              <a:rPr lang="en-GB" sz="9600" dirty="0"/>
              <a:t> would have been mildly surprised if Harry had even known his name.</a:t>
            </a:r>
          </a:p>
          <a:p>
            <a:pPr marL="0" indent="0">
              <a:buNone/>
            </a:pPr>
            <a:r>
              <a:rPr lang="en-GB" sz="9600" dirty="0"/>
              <a:t>Somewhere over the past year, though, something had changed. Harry had started noticing </a:t>
            </a:r>
            <a:r>
              <a:rPr lang="en-GB" sz="9600" dirty="0" err="1"/>
              <a:t>Conor</a:t>
            </a:r>
            <a:r>
              <a:rPr lang="en-GB" sz="9600" dirty="0"/>
              <a:t>, catching his eye, looking at him with a detached amusement.</a:t>
            </a:r>
          </a:p>
          <a:p>
            <a:pPr marL="0" indent="0">
              <a:buNone/>
            </a:pPr>
            <a:r>
              <a:rPr lang="en-GB" sz="9600" dirty="0"/>
              <a:t>This change hadn’t come when everything started with </a:t>
            </a:r>
            <a:r>
              <a:rPr lang="en-GB" sz="9600" dirty="0" err="1"/>
              <a:t>Conor’s</a:t>
            </a:r>
            <a:r>
              <a:rPr lang="en-GB" sz="9600" dirty="0"/>
              <a:t> mum. No, it had come later, when </a:t>
            </a:r>
            <a:r>
              <a:rPr lang="en-GB" sz="9600" dirty="0" err="1"/>
              <a:t>Conor</a:t>
            </a:r>
            <a:r>
              <a:rPr lang="en-GB" sz="9600" dirty="0"/>
              <a:t> started having the nightmare, the real nightmare, not the stupid tree, the nightmare with the screaming and the falling, the nightmare he would never tell another living soul about. When </a:t>
            </a:r>
            <a:r>
              <a:rPr lang="en-GB" sz="9600" dirty="0" err="1"/>
              <a:t>Conor</a:t>
            </a:r>
            <a:r>
              <a:rPr lang="en-GB" sz="9600" dirty="0"/>
              <a:t> started having that nightmare, that’s when Harry noticed him, like a secret mark had been placed on him that only Harry could see.</a:t>
            </a:r>
          </a:p>
          <a:p>
            <a:pPr marL="0" indent="0">
              <a:buNone/>
            </a:pPr>
            <a:r>
              <a:rPr lang="en-GB" sz="9600" dirty="0"/>
              <a:t>A mark that drew Harry to him like iron to a magnet.</a:t>
            </a:r>
          </a:p>
          <a:p>
            <a:pPr marL="0" indent="0">
              <a:buNone/>
            </a:pPr>
            <a:r>
              <a:rPr lang="en-GB" sz="9600" dirty="0"/>
              <a:t>On the first day of the new school year, Harry had tripped </a:t>
            </a:r>
            <a:r>
              <a:rPr lang="en-GB" sz="9600" dirty="0" err="1"/>
              <a:t>Conor</a:t>
            </a:r>
            <a:r>
              <a:rPr lang="en-GB" sz="9600" dirty="0"/>
              <a:t> coming into the school grounds, sending him tumbling to the pavement.</a:t>
            </a:r>
          </a:p>
          <a:p>
            <a:pPr marL="0" indent="0">
              <a:buNone/>
            </a:pPr>
            <a:r>
              <a:rPr lang="en-GB" sz="9600" dirty="0"/>
              <a:t>And so it had begun.</a:t>
            </a:r>
          </a:p>
          <a:p>
            <a:pPr marL="0" indent="0">
              <a:buNone/>
            </a:pPr>
            <a:r>
              <a:rPr lang="en-GB" sz="9600" dirty="0"/>
              <a:t>And so it had continued.</a:t>
            </a:r>
          </a:p>
          <a:p>
            <a:pPr marL="0" indent="0">
              <a:buNone/>
            </a:pPr>
            <a:endParaRPr lang="en-GB" dirty="0"/>
          </a:p>
        </p:txBody>
      </p:sp>
    </p:spTree>
    <p:extLst>
      <p:ext uri="{BB962C8B-B14F-4D97-AF65-F5344CB8AC3E}">
        <p14:creationId xmlns:p14="http://schemas.microsoft.com/office/powerpoint/2010/main" val="1833367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0"/>
            <a:ext cx="12077700" cy="6769099"/>
          </a:xfrm>
        </p:spPr>
        <p:txBody>
          <a:bodyPr>
            <a:normAutofit fontScale="85000" lnSpcReduction="20000"/>
          </a:bodyPr>
          <a:lstStyle/>
          <a:p>
            <a:pPr marL="0" indent="0">
              <a:buNone/>
            </a:pPr>
            <a:r>
              <a:rPr lang="en-GB" dirty="0" err="1"/>
              <a:t>Conor</a:t>
            </a:r>
            <a:r>
              <a:rPr lang="en-GB" dirty="0"/>
              <a:t> kept his back turned as Anton and Sully laughed. He ran his tongue along the inside of his lip to see how bad the bite was. Not terrible. He’d live, if he could make it to Form without anything further happening.</a:t>
            </a:r>
          </a:p>
          <a:p>
            <a:pPr marL="0" indent="0">
              <a:buNone/>
            </a:pPr>
            <a:r>
              <a:rPr lang="en-GB" dirty="0"/>
              <a:t>But then something further happened.</a:t>
            </a:r>
          </a:p>
          <a:p>
            <a:pPr marL="0" indent="0">
              <a:buNone/>
            </a:pPr>
            <a:r>
              <a:rPr lang="en-GB" dirty="0"/>
              <a:t>“Leave him alone!” </a:t>
            </a:r>
            <a:r>
              <a:rPr lang="en-GB" dirty="0" err="1"/>
              <a:t>Conor</a:t>
            </a:r>
            <a:r>
              <a:rPr lang="en-GB" dirty="0"/>
              <a:t> heard, wincing at the sound.</a:t>
            </a:r>
          </a:p>
          <a:p>
            <a:pPr marL="0" indent="0">
              <a:buNone/>
            </a:pPr>
            <a:r>
              <a:rPr lang="en-GB" dirty="0"/>
              <a:t>He turned and saw Lily Andrews pushing her furious face into Harry’s, which only made Anton and Sully laugh even harder.</a:t>
            </a:r>
          </a:p>
          <a:p>
            <a:pPr marL="0" indent="0">
              <a:buNone/>
            </a:pPr>
            <a:r>
              <a:rPr lang="en-GB" dirty="0"/>
              <a:t>“Your poodle’s here to save you,” Anton said.</a:t>
            </a:r>
          </a:p>
          <a:p>
            <a:pPr marL="0" indent="0">
              <a:buNone/>
            </a:pPr>
            <a:r>
              <a:rPr lang="en-GB" dirty="0"/>
              <a:t>“I’m just making it a fair fight,” Lily huffed, her wiry curls bouncing around all poodle-like, no matter how tightly she’d tied them back.</a:t>
            </a:r>
          </a:p>
          <a:p>
            <a:pPr marL="0" indent="0">
              <a:buNone/>
            </a:pPr>
            <a:r>
              <a:rPr lang="en-GB" dirty="0"/>
              <a:t>“You’re bleeding, O’Malley,” Harry said, calmly ignoring Lily.</a:t>
            </a:r>
          </a:p>
          <a:p>
            <a:pPr marL="0" indent="0">
              <a:buNone/>
            </a:pPr>
            <a:r>
              <a:rPr lang="en-GB" dirty="0" err="1"/>
              <a:t>Conor</a:t>
            </a:r>
            <a:r>
              <a:rPr lang="en-GB" dirty="0"/>
              <a:t> put his hand up to his mouth too late to catch a bit of blood coming out of the corner.</a:t>
            </a:r>
          </a:p>
          <a:p>
            <a:pPr marL="0" indent="0">
              <a:buNone/>
            </a:pPr>
            <a:r>
              <a:rPr lang="en-GB" dirty="0"/>
              <a:t>“He’ll have to get his baldy mother to kiss it better for him!” Sully crowed.</a:t>
            </a:r>
          </a:p>
          <a:p>
            <a:pPr marL="0" indent="0">
              <a:buNone/>
            </a:pPr>
            <a:r>
              <a:rPr lang="en-GB" dirty="0" err="1"/>
              <a:t>Conor’s</a:t>
            </a:r>
            <a:r>
              <a:rPr lang="en-GB" dirty="0"/>
              <a:t> stomach contracted to a ball of fire, like a little sun burning him up from the inside, but before he could react, Lily did. With a cry of outrage, she pushed an astonished Sully into the shrubbery, toppling him all the way over.</a:t>
            </a:r>
          </a:p>
          <a:p>
            <a:pPr marL="0" indent="0">
              <a:buNone/>
            </a:pPr>
            <a:r>
              <a:rPr lang="en-GB" dirty="0"/>
              <a:t>“Lillian Andrews!” came the voice of doom from halfway across the yard.</a:t>
            </a:r>
          </a:p>
          <a:p>
            <a:pPr marL="0" indent="0">
              <a:buNone/>
            </a:pPr>
            <a:r>
              <a:rPr lang="en-GB" dirty="0"/>
              <a:t>They froze. Even Sully paused in the act of getting up. Miss Kwan, their Head of Year, was storming over to them, her scariest frown burnt into her face like a scar.</a:t>
            </a:r>
          </a:p>
          <a:p>
            <a:pPr marL="0" indent="0">
              <a:buNone/>
            </a:pPr>
            <a:endParaRPr lang="en-GB" dirty="0"/>
          </a:p>
        </p:txBody>
      </p:sp>
    </p:spTree>
    <p:extLst>
      <p:ext uri="{BB962C8B-B14F-4D97-AF65-F5344CB8AC3E}">
        <p14:creationId xmlns:p14="http://schemas.microsoft.com/office/powerpoint/2010/main" val="1787543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9400" y="88900"/>
            <a:ext cx="11684000" cy="6603999"/>
          </a:xfrm>
        </p:spPr>
        <p:txBody>
          <a:bodyPr>
            <a:normAutofit fontScale="77500" lnSpcReduction="20000"/>
          </a:bodyPr>
          <a:lstStyle/>
          <a:p>
            <a:pPr marL="0" indent="0">
              <a:buNone/>
            </a:pPr>
            <a:r>
              <a:rPr lang="en-GB" dirty="0"/>
              <a:t>“They started it, Miss,” Lily said, already defending herself.</a:t>
            </a:r>
          </a:p>
          <a:p>
            <a:pPr marL="0" indent="0">
              <a:buNone/>
            </a:pPr>
            <a:r>
              <a:rPr lang="en-GB" dirty="0"/>
              <a:t>“I don’t want to hear it,” Miss Kwan said. “Are you all right, Sullivan?”</a:t>
            </a:r>
          </a:p>
          <a:p>
            <a:pPr marL="0" indent="0">
              <a:buNone/>
            </a:pPr>
            <a:r>
              <a:rPr lang="en-GB" dirty="0"/>
              <a:t>Sully shot a quick glance at Lily, then got a pained look across his face. “I don’t know, Miss,” he said. “I might need to go home.”</a:t>
            </a:r>
          </a:p>
          <a:p>
            <a:pPr marL="0" indent="0">
              <a:buNone/>
            </a:pPr>
            <a:r>
              <a:rPr lang="en-GB" dirty="0"/>
              <a:t>“Don’t milk it,” Miss Kwan said. “To my office, Lillian.”</a:t>
            </a:r>
          </a:p>
          <a:p>
            <a:pPr marL="0" indent="0">
              <a:buNone/>
            </a:pPr>
            <a:r>
              <a:rPr lang="en-GB" dirty="0"/>
              <a:t>“But Miss, they were–”</a:t>
            </a:r>
          </a:p>
          <a:p>
            <a:pPr marL="0" indent="0">
              <a:buNone/>
            </a:pPr>
            <a:r>
              <a:rPr lang="en-GB" dirty="0"/>
              <a:t>“Now, Lillian.”</a:t>
            </a:r>
          </a:p>
          <a:p>
            <a:pPr marL="0" indent="0">
              <a:buNone/>
            </a:pPr>
            <a:r>
              <a:rPr lang="en-GB" dirty="0"/>
              <a:t>“They were making fun of </a:t>
            </a:r>
            <a:r>
              <a:rPr lang="en-GB" dirty="0" err="1"/>
              <a:t>Conor’s</a:t>
            </a:r>
            <a:r>
              <a:rPr lang="en-GB" dirty="0"/>
              <a:t> mother!”</a:t>
            </a:r>
          </a:p>
          <a:p>
            <a:pPr marL="0" indent="0">
              <a:buNone/>
            </a:pPr>
            <a:r>
              <a:rPr lang="en-GB" dirty="0"/>
              <a:t>This made everyone freeze again, and the burning sun in </a:t>
            </a:r>
            <a:r>
              <a:rPr lang="en-GB" dirty="0" err="1"/>
              <a:t>Conor’s</a:t>
            </a:r>
            <a:r>
              <a:rPr lang="en-GB" dirty="0"/>
              <a:t> stomach grew hotter, ready to eat him alive.</a:t>
            </a:r>
          </a:p>
          <a:p>
            <a:pPr marL="0" indent="0">
              <a:buNone/>
            </a:pPr>
            <a:r>
              <a:rPr lang="en-GB" dirty="0"/>
              <a:t>(–and in his mind, he felt a flash of the nightmare, of the howling wind, of the burning blackness–)</a:t>
            </a:r>
          </a:p>
          <a:p>
            <a:pPr marL="0" indent="0">
              <a:buNone/>
            </a:pPr>
            <a:r>
              <a:rPr lang="en-GB" dirty="0"/>
              <a:t>He pushed it away.</a:t>
            </a:r>
          </a:p>
          <a:p>
            <a:pPr marL="0" indent="0">
              <a:buNone/>
            </a:pPr>
            <a:r>
              <a:rPr lang="en-GB" dirty="0"/>
              <a:t>“Is this true, </a:t>
            </a:r>
            <a:r>
              <a:rPr lang="en-GB" dirty="0" err="1"/>
              <a:t>Conor</a:t>
            </a:r>
            <a:r>
              <a:rPr lang="en-GB" dirty="0"/>
              <a:t>?” Miss Kwan asked, her face as serious as a sermon.</a:t>
            </a:r>
          </a:p>
          <a:p>
            <a:pPr marL="0" indent="0">
              <a:buNone/>
            </a:pPr>
            <a:r>
              <a:rPr lang="en-GB" dirty="0"/>
              <a:t>The blood on </a:t>
            </a:r>
            <a:r>
              <a:rPr lang="en-GB" dirty="0" err="1"/>
              <a:t>Conor’s</a:t>
            </a:r>
            <a:r>
              <a:rPr lang="en-GB" dirty="0"/>
              <a:t> tongue made him want to throw up. He looked over to Harry and his cronies. Anton and Sully seemed worried, but Harry just stared back at him, unruffled and calm, like he was genuinely curious as to what </a:t>
            </a:r>
            <a:r>
              <a:rPr lang="en-GB" dirty="0" err="1"/>
              <a:t>Conor</a:t>
            </a:r>
            <a:r>
              <a:rPr lang="en-GB" dirty="0"/>
              <a:t> might say. </a:t>
            </a:r>
          </a:p>
          <a:p>
            <a:pPr marL="0" indent="0">
              <a:buNone/>
            </a:pPr>
            <a:r>
              <a:rPr lang="en-GB" dirty="0"/>
              <a:t>“No, Miss, it’s not true,” </a:t>
            </a:r>
            <a:r>
              <a:rPr lang="en-GB" dirty="0" err="1"/>
              <a:t>Conor</a:t>
            </a:r>
            <a:r>
              <a:rPr lang="en-GB" dirty="0"/>
              <a:t> said, swallowing the blood. “I just fell. They were helping me up.”</a:t>
            </a:r>
          </a:p>
          <a:p>
            <a:pPr marL="0" indent="0">
              <a:buNone/>
            </a:pPr>
            <a:r>
              <a:rPr lang="en-GB" dirty="0"/>
              <a:t>Lily’s face turned instantly into hurt surprise. Her mouth dropped open, but she made no sound.</a:t>
            </a:r>
          </a:p>
          <a:p>
            <a:pPr marL="0" indent="0">
              <a:buNone/>
            </a:pPr>
            <a:r>
              <a:rPr lang="en-GB" dirty="0"/>
              <a:t>“Get to your Forms,” Miss Kwan said. “Except for you, Lillian.”</a:t>
            </a:r>
          </a:p>
          <a:p>
            <a:pPr marL="0" indent="0">
              <a:buNone/>
            </a:pPr>
            <a:endParaRPr lang="en-GB" dirty="0"/>
          </a:p>
        </p:txBody>
      </p:sp>
    </p:spTree>
    <p:extLst>
      <p:ext uri="{BB962C8B-B14F-4D97-AF65-F5344CB8AC3E}">
        <p14:creationId xmlns:p14="http://schemas.microsoft.com/office/powerpoint/2010/main" val="37300213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Tell your partner: How </a:t>
            </a:r>
            <a:r>
              <a:rPr lang="en-GB" dirty="0"/>
              <a:t>would you describe Lily? </a:t>
            </a:r>
          </a:p>
        </p:txBody>
      </p:sp>
      <p:sp>
        <p:nvSpPr>
          <p:cNvPr id="3" name="Content Placeholder 2"/>
          <p:cNvSpPr>
            <a:spLocks noGrp="1"/>
          </p:cNvSpPr>
          <p:nvPr>
            <p:ph idx="1"/>
          </p:nvPr>
        </p:nvSpPr>
        <p:spPr/>
        <p:txBody>
          <a:bodyPr/>
          <a:lstStyle/>
          <a:p>
            <a:r>
              <a:rPr lang="en-GB" dirty="0"/>
              <a:t>How would you describe </a:t>
            </a:r>
            <a:r>
              <a:rPr lang="en-GB" dirty="0" smtClean="0"/>
              <a:t>Lily? </a:t>
            </a:r>
            <a:endParaRPr lang="en-GB" dirty="0"/>
          </a:p>
          <a:p>
            <a:endParaRPr lang="en-GB" dirty="0"/>
          </a:p>
          <a:p>
            <a:pPr marL="0" indent="0">
              <a:buNone/>
            </a:pPr>
            <a:endParaRPr lang="en-GB" dirty="0">
              <a:solidFill>
                <a:srgbClr val="00B050"/>
              </a:solidFill>
            </a:endParaRPr>
          </a:p>
          <a:p>
            <a:endParaRPr lang="en-GB" dirty="0"/>
          </a:p>
        </p:txBody>
      </p:sp>
    </p:spTree>
    <p:extLst>
      <p:ext uri="{BB962C8B-B14F-4D97-AF65-F5344CB8AC3E}">
        <p14:creationId xmlns:p14="http://schemas.microsoft.com/office/powerpoint/2010/main" val="90770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Tell your partner: How </a:t>
            </a:r>
            <a:r>
              <a:rPr lang="en-GB" dirty="0"/>
              <a:t>would you describe Lily? </a:t>
            </a:r>
          </a:p>
        </p:txBody>
      </p:sp>
      <p:sp>
        <p:nvSpPr>
          <p:cNvPr id="3" name="Content Placeholder 2"/>
          <p:cNvSpPr>
            <a:spLocks noGrp="1"/>
          </p:cNvSpPr>
          <p:nvPr>
            <p:ph idx="1"/>
          </p:nvPr>
        </p:nvSpPr>
        <p:spPr/>
        <p:txBody>
          <a:bodyPr/>
          <a:lstStyle/>
          <a:p>
            <a:r>
              <a:rPr lang="en-GB" dirty="0"/>
              <a:t>How would you describe </a:t>
            </a:r>
            <a:r>
              <a:rPr lang="en-GB" dirty="0" smtClean="0"/>
              <a:t>Lily? </a:t>
            </a:r>
            <a:endParaRPr lang="en-GB" dirty="0"/>
          </a:p>
          <a:p>
            <a:endParaRPr lang="en-GB" dirty="0"/>
          </a:p>
          <a:p>
            <a:pPr marL="0" indent="0">
              <a:buNone/>
            </a:pPr>
            <a:endParaRPr lang="en-GB" dirty="0">
              <a:solidFill>
                <a:srgbClr val="00B050"/>
              </a:solidFill>
            </a:endParaRPr>
          </a:p>
          <a:p>
            <a:endParaRPr lang="en-GB" dirty="0"/>
          </a:p>
        </p:txBody>
      </p:sp>
      <p:sp>
        <p:nvSpPr>
          <p:cNvPr id="4" name="Content Placeholder 2"/>
          <p:cNvSpPr txBox="1">
            <a:spLocks/>
          </p:cNvSpPr>
          <p:nvPr/>
        </p:nvSpPr>
        <p:spPr>
          <a:xfrm>
            <a:off x="1691328" y="2457305"/>
            <a:ext cx="7996707" cy="4351338"/>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mtClean="0"/>
              <a:t>He turned and saw Lily Andrews pushing her furious face into Harry’s, which only made Anton and Sully laugh even harder.</a:t>
            </a:r>
          </a:p>
          <a:p>
            <a:r>
              <a:rPr lang="en-GB" smtClean="0"/>
              <a:t>“Your poodle’s here to save you,” Anton said.</a:t>
            </a:r>
          </a:p>
          <a:p>
            <a:r>
              <a:rPr lang="en-GB" smtClean="0"/>
              <a:t>“I’m just making it a fair fight,” Lily huffed, her wiry curls bouncing around all poodle-like, no matter how tightly she’d tied them back.</a:t>
            </a:r>
          </a:p>
          <a:p>
            <a:r>
              <a:rPr lang="en-GB" smtClean="0"/>
              <a:t>“You’re bleeding, O’Malley,” Harry said, calmly ignoring Lily.</a:t>
            </a:r>
          </a:p>
          <a:p>
            <a:r>
              <a:rPr lang="en-GB" smtClean="0"/>
              <a:t>Conor put his hand up to his mouth too late to catch a bit of blood coming out of the corner.</a:t>
            </a:r>
          </a:p>
          <a:p>
            <a:r>
              <a:rPr lang="en-GB" smtClean="0"/>
              <a:t>“He’ll have to get his baldy mother to kiss it better for him!” Sully crowed.</a:t>
            </a:r>
          </a:p>
          <a:p>
            <a:r>
              <a:rPr lang="en-GB" smtClean="0"/>
              <a:t>Conor’s stomach contracted to a ball of fire, like a little sun burning him up from the inside, but before he could react, Lily did. With a cry of outrage, she pushed an astonished Sully into the shrubbery, toppling him all the way over.</a:t>
            </a:r>
          </a:p>
          <a:p>
            <a:r>
              <a:rPr lang="en-GB" smtClean="0"/>
              <a:t>“Lillian Andrews!” came the voice of doom from halfway across the yard.</a:t>
            </a:r>
          </a:p>
          <a:p>
            <a:r>
              <a:rPr lang="en-GB" smtClean="0"/>
              <a:t>They froze. Even Sully paused in the act of getting up. Miss Kwan, their Head of Year, was storming over to them, her scariest frown burnt into her face like a scar.</a:t>
            </a:r>
          </a:p>
          <a:p>
            <a:endParaRPr lang="en-GB" dirty="0"/>
          </a:p>
        </p:txBody>
      </p:sp>
    </p:spTree>
    <p:extLst>
      <p:ext uri="{BB962C8B-B14F-4D97-AF65-F5344CB8AC3E}">
        <p14:creationId xmlns:p14="http://schemas.microsoft.com/office/powerpoint/2010/main" val="2805445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you tell me about Lily?</a:t>
            </a:r>
            <a:endParaRPr lang="en-GB" dirty="0"/>
          </a:p>
        </p:txBody>
      </p:sp>
      <p:sp>
        <p:nvSpPr>
          <p:cNvPr id="3" name="Content Placeholder 2"/>
          <p:cNvSpPr>
            <a:spLocks noGrp="1"/>
          </p:cNvSpPr>
          <p:nvPr>
            <p:ph idx="1"/>
          </p:nvPr>
        </p:nvSpPr>
        <p:spPr>
          <a:xfrm>
            <a:off x="1829873" y="1877141"/>
            <a:ext cx="7996707" cy="4351338"/>
          </a:xfrm>
        </p:spPr>
        <p:txBody>
          <a:bodyPr>
            <a:normAutofit fontScale="62500" lnSpcReduction="20000"/>
          </a:bodyPr>
          <a:lstStyle/>
          <a:p>
            <a:r>
              <a:rPr lang="en-GB" dirty="0"/>
              <a:t>He turned and saw Lily Andrews pushing her furious face into Harry’s, which only made Anton and Sully laugh even harder.</a:t>
            </a:r>
          </a:p>
          <a:p>
            <a:r>
              <a:rPr lang="en-GB" dirty="0"/>
              <a:t>“Your poodle’s here to save you,” Anton said.</a:t>
            </a:r>
          </a:p>
          <a:p>
            <a:r>
              <a:rPr lang="en-GB" dirty="0"/>
              <a:t>“I’m just making it a fair fight,” Lily huffed, her wiry curls bouncing around all poodle-like, no matter how tightly she’d tied them back.</a:t>
            </a:r>
          </a:p>
          <a:p>
            <a:r>
              <a:rPr lang="en-GB" dirty="0"/>
              <a:t>“You’re bleeding, O’Malley,” Harry said, calmly ignoring Lily.</a:t>
            </a:r>
          </a:p>
          <a:p>
            <a:r>
              <a:rPr lang="en-GB" dirty="0"/>
              <a:t>Conor put his hand up to his mouth too late to catch a bit of blood coming out of the corner.</a:t>
            </a:r>
          </a:p>
          <a:p>
            <a:r>
              <a:rPr lang="en-GB" dirty="0"/>
              <a:t>“He’ll have to get his baldy mother to kiss it better for him!” Sully crowed.</a:t>
            </a:r>
          </a:p>
          <a:p>
            <a:r>
              <a:rPr lang="en-GB" dirty="0"/>
              <a:t>Conor’s stomach contracted to a ball of fire, like a little sun burning him up from the inside, but before he could react, Lily did. With a cry of outrage, she pushed an astonished Sully into the shrubbery, toppling him all the way over.</a:t>
            </a:r>
          </a:p>
          <a:p>
            <a:r>
              <a:rPr lang="en-GB" dirty="0"/>
              <a:t>“Lillian Andrews!” came the voice of doom from halfway across the yard.</a:t>
            </a:r>
          </a:p>
          <a:p>
            <a:r>
              <a:rPr lang="en-GB" dirty="0"/>
              <a:t>They froze. Even Sully paused in the act of getting up. Miss Kwan, their Head of Year, was storming over to them, her scariest frown burnt into her face like a scar.</a:t>
            </a:r>
          </a:p>
          <a:p>
            <a:endParaRPr lang="en-GB" dirty="0"/>
          </a:p>
        </p:txBody>
      </p:sp>
      <p:cxnSp>
        <p:nvCxnSpPr>
          <p:cNvPr id="5" name="Straight Arrow Connector 4"/>
          <p:cNvCxnSpPr/>
          <p:nvPr/>
        </p:nvCxnSpPr>
        <p:spPr>
          <a:xfrm flipV="1">
            <a:off x="6593983" y="1107583"/>
            <a:ext cx="1880316" cy="7695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1017431" y="2485623"/>
            <a:ext cx="1146220" cy="6310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7559899" y="3026535"/>
            <a:ext cx="2601532" cy="4378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9066727" y="4816699"/>
            <a:ext cx="2060619" cy="6053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616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you tell me about Lily?</a:t>
            </a:r>
            <a:endParaRPr lang="en-GB" dirty="0"/>
          </a:p>
        </p:txBody>
      </p:sp>
      <p:sp>
        <p:nvSpPr>
          <p:cNvPr id="3" name="Content Placeholder 2"/>
          <p:cNvSpPr>
            <a:spLocks noGrp="1"/>
          </p:cNvSpPr>
          <p:nvPr>
            <p:ph idx="1"/>
          </p:nvPr>
        </p:nvSpPr>
        <p:spPr>
          <a:xfrm>
            <a:off x="1829873" y="1877141"/>
            <a:ext cx="7996707" cy="4351338"/>
          </a:xfrm>
        </p:spPr>
        <p:txBody>
          <a:bodyPr>
            <a:normAutofit fontScale="62500" lnSpcReduction="20000"/>
          </a:bodyPr>
          <a:lstStyle/>
          <a:p>
            <a:r>
              <a:rPr lang="en-GB" dirty="0"/>
              <a:t>He turned and saw Lily Andrews pushing her furious face into Harry’s, which only made Anton and Sully laugh even harder.</a:t>
            </a:r>
          </a:p>
          <a:p>
            <a:r>
              <a:rPr lang="en-GB" dirty="0"/>
              <a:t>“Your poodle’s here to save you,” Anton said.</a:t>
            </a:r>
          </a:p>
          <a:p>
            <a:r>
              <a:rPr lang="en-GB" dirty="0"/>
              <a:t>“I’m just making it a fair fight,” Lily huffed, her wiry curls bouncing around all poodle-like, no matter how tightly she’d tied them back.</a:t>
            </a:r>
          </a:p>
          <a:p>
            <a:r>
              <a:rPr lang="en-GB" dirty="0"/>
              <a:t>“You’re bleeding, O’Malley,” Harry said, calmly ignoring Lily.</a:t>
            </a:r>
          </a:p>
          <a:p>
            <a:r>
              <a:rPr lang="en-GB" dirty="0"/>
              <a:t>Conor put his hand up to his mouth too late to catch a bit of blood coming out of the corner.</a:t>
            </a:r>
          </a:p>
          <a:p>
            <a:r>
              <a:rPr lang="en-GB" dirty="0"/>
              <a:t>“He’ll have to get his baldy mother to kiss it better for him!” Sully crowed.</a:t>
            </a:r>
          </a:p>
          <a:p>
            <a:r>
              <a:rPr lang="en-GB" dirty="0"/>
              <a:t>Conor’s stomach contracted to a ball of fire, like a little sun burning him up from the inside, but before he could react, Lily did. With a cry of outrage, she pushed an astonished Sully into the shrubbery, toppling him all the way over.</a:t>
            </a:r>
          </a:p>
          <a:p>
            <a:r>
              <a:rPr lang="en-GB" dirty="0"/>
              <a:t>“Lillian Andrews!” came the voice of doom from halfway across the yard.</a:t>
            </a:r>
          </a:p>
          <a:p>
            <a:r>
              <a:rPr lang="en-GB" dirty="0"/>
              <a:t>They froze. Even Sully paused in the act of getting up. Miss Kwan, their Head of Year, was storming over to them, her scariest frown burnt into her face like a scar.</a:t>
            </a:r>
          </a:p>
          <a:p>
            <a:endParaRPr lang="en-GB" dirty="0"/>
          </a:p>
        </p:txBody>
      </p:sp>
      <p:cxnSp>
        <p:nvCxnSpPr>
          <p:cNvPr id="5" name="Straight Arrow Connector 4"/>
          <p:cNvCxnSpPr/>
          <p:nvPr/>
        </p:nvCxnSpPr>
        <p:spPr>
          <a:xfrm flipV="1">
            <a:off x="6593983" y="1107583"/>
            <a:ext cx="1880316" cy="7695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1017431" y="2485623"/>
            <a:ext cx="1146220" cy="6310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7559899" y="3026535"/>
            <a:ext cx="2601532" cy="4378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8796270" y="4726628"/>
            <a:ext cx="2060619" cy="6053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8474298" y="965915"/>
            <a:ext cx="2653047" cy="830997"/>
          </a:xfrm>
          <a:prstGeom prst="rect">
            <a:avLst/>
          </a:prstGeom>
          <a:solidFill>
            <a:srgbClr val="FFFF00"/>
          </a:solidFill>
        </p:spPr>
        <p:txBody>
          <a:bodyPr wrap="square" rtlCol="0">
            <a:spAutoFit/>
          </a:bodyPr>
          <a:lstStyle/>
          <a:p>
            <a:r>
              <a:rPr lang="en-GB" sz="2400" dirty="0" smtClean="0"/>
              <a:t>She is angry about the bullying</a:t>
            </a:r>
            <a:endParaRPr lang="en-GB" sz="2400" dirty="0"/>
          </a:p>
        </p:txBody>
      </p:sp>
      <p:sp>
        <p:nvSpPr>
          <p:cNvPr id="6" name="TextBox 5"/>
          <p:cNvSpPr txBox="1"/>
          <p:nvPr/>
        </p:nvSpPr>
        <p:spPr>
          <a:xfrm>
            <a:off x="277091" y="3141251"/>
            <a:ext cx="1122218" cy="646331"/>
          </a:xfrm>
          <a:prstGeom prst="rect">
            <a:avLst/>
          </a:prstGeom>
          <a:solidFill>
            <a:srgbClr val="FFFF00"/>
          </a:solidFill>
        </p:spPr>
        <p:txBody>
          <a:bodyPr wrap="square" rtlCol="0">
            <a:spAutoFit/>
          </a:bodyPr>
          <a:lstStyle/>
          <a:p>
            <a:r>
              <a:rPr lang="en-GB" b="1" dirty="0" smtClean="0"/>
              <a:t>She has curly hair</a:t>
            </a:r>
            <a:endParaRPr lang="en-GB" b="1" dirty="0"/>
          </a:p>
        </p:txBody>
      </p:sp>
      <p:sp>
        <p:nvSpPr>
          <p:cNvPr id="8" name="TextBox 7"/>
          <p:cNvSpPr txBox="1"/>
          <p:nvPr/>
        </p:nvSpPr>
        <p:spPr>
          <a:xfrm>
            <a:off x="10161431" y="3464416"/>
            <a:ext cx="1698060" cy="646331"/>
          </a:xfrm>
          <a:prstGeom prst="rect">
            <a:avLst/>
          </a:prstGeom>
          <a:solidFill>
            <a:srgbClr val="FFFF00"/>
          </a:solidFill>
        </p:spPr>
        <p:txBody>
          <a:bodyPr wrap="square" rtlCol="0">
            <a:spAutoFit/>
          </a:bodyPr>
          <a:lstStyle/>
          <a:p>
            <a:r>
              <a:rPr lang="en-GB" b="1" dirty="0" smtClean="0"/>
              <a:t>She stands up for Conor</a:t>
            </a:r>
            <a:endParaRPr lang="en-GB" b="1" dirty="0"/>
          </a:p>
        </p:txBody>
      </p:sp>
      <p:sp>
        <p:nvSpPr>
          <p:cNvPr id="10" name="TextBox 9"/>
          <p:cNvSpPr txBox="1"/>
          <p:nvPr/>
        </p:nvSpPr>
        <p:spPr>
          <a:xfrm>
            <a:off x="10524380" y="5266759"/>
            <a:ext cx="1335111" cy="1200329"/>
          </a:xfrm>
          <a:prstGeom prst="rect">
            <a:avLst/>
          </a:prstGeom>
          <a:solidFill>
            <a:srgbClr val="FFFF00"/>
          </a:solidFill>
        </p:spPr>
        <p:txBody>
          <a:bodyPr wrap="square" rtlCol="0">
            <a:spAutoFit/>
          </a:bodyPr>
          <a:lstStyle/>
          <a:p>
            <a:r>
              <a:rPr lang="en-GB" b="1" dirty="0" smtClean="0"/>
              <a:t>She wants to protect him from the bullies</a:t>
            </a:r>
            <a:endParaRPr lang="en-GB" b="1" dirty="0"/>
          </a:p>
        </p:txBody>
      </p:sp>
    </p:spTree>
    <p:extLst>
      <p:ext uri="{BB962C8B-B14F-4D97-AF65-F5344CB8AC3E}">
        <p14:creationId xmlns:p14="http://schemas.microsoft.com/office/powerpoint/2010/main" val="103685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can you tell me about Lily based on this?</a:t>
            </a:r>
            <a:endParaRPr lang="en-GB" b="1" dirty="0"/>
          </a:p>
        </p:txBody>
      </p:sp>
      <p:sp>
        <p:nvSpPr>
          <p:cNvPr id="3" name="Content Placeholder 2"/>
          <p:cNvSpPr>
            <a:spLocks noGrp="1"/>
          </p:cNvSpPr>
          <p:nvPr>
            <p:ph idx="1"/>
          </p:nvPr>
        </p:nvSpPr>
        <p:spPr/>
        <p:txBody>
          <a:bodyPr/>
          <a:lstStyle/>
          <a:p>
            <a:r>
              <a:rPr lang="en-GB" dirty="0" smtClean="0">
                <a:solidFill>
                  <a:srgbClr val="00B050"/>
                </a:solidFill>
              </a:rPr>
              <a:t>Lily is a girl in Conor’s  class with wild curly hair. In fact-she looks like a poodle. She is angry at the way the bullies are treating Conor. We know this because it  describes her face as being furious. Lily is willing to fight physically- it tells us she pushes Sullivan.</a:t>
            </a:r>
            <a:endParaRPr lang="en-GB" dirty="0">
              <a:solidFill>
                <a:srgbClr val="00B050"/>
              </a:solidFill>
            </a:endParaRPr>
          </a:p>
        </p:txBody>
      </p:sp>
    </p:spTree>
    <p:extLst>
      <p:ext uri="{BB962C8B-B14F-4D97-AF65-F5344CB8AC3E}">
        <p14:creationId xmlns:p14="http://schemas.microsoft.com/office/powerpoint/2010/main" val="315893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dirty="0"/>
              <a:t>What did Harry do to Conor on the first day of the new school year?</a:t>
            </a:r>
            <a:br>
              <a:rPr lang="en-GB" sz="5400" dirty="0"/>
            </a:br>
            <a:endParaRPr lang="en-GB" sz="5400" dirty="0"/>
          </a:p>
        </p:txBody>
      </p:sp>
      <p:sp>
        <p:nvSpPr>
          <p:cNvPr id="3" name="Content Placeholder 2"/>
          <p:cNvSpPr>
            <a:spLocks noGrp="1"/>
          </p:cNvSpPr>
          <p:nvPr>
            <p:ph idx="1"/>
          </p:nvPr>
        </p:nvSpPr>
        <p:spPr/>
        <p:txBody>
          <a:bodyPr/>
          <a:lstStyle/>
          <a:p>
            <a:r>
              <a:rPr lang="en-GB" sz="3600" dirty="0" smtClean="0"/>
              <a:t>What are the key words in this sentence?</a:t>
            </a:r>
          </a:p>
          <a:p>
            <a:r>
              <a:rPr lang="en-GB" sz="3600" dirty="0"/>
              <a:t>What did Harry do to Conor on the </a:t>
            </a:r>
            <a:r>
              <a:rPr lang="en-GB" sz="3600" dirty="0">
                <a:solidFill>
                  <a:srgbClr val="00B050"/>
                </a:solidFill>
              </a:rPr>
              <a:t>first day of the new school year</a:t>
            </a:r>
            <a:r>
              <a:rPr lang="en-GB" sz="3600" dirty="0" smtClean="0">
                <a:solidFill>
                  <a:srgbClr val="00B050"/>
                </a:solidFill>
              </a:rPr>
              <a:t>?</a:t>
            </a:r>
          </a:p>
          <a:p>
            <a:r>
              <a:rPr lang="en-GB" sz="3600" dirty="0" smtClean="0"/>
              <a:t>Find these words in the text!</a:t>
            </a:r>
            <a:endParaRPr lang="en-GB" sz="3600" dirty="0"/>
          </a:p>
          <a:p>
            <a:endParaRPr lang="en-GB" dirty="0"/>
          </a:p>
        </p:txBody>
      </p:sp>
      <p:pic>
        <p:nvPicPr>
          <p:cNvPr id="4" name="Picture 3"/>
          <p:cNvPicPr>
            <a:picLocks noChangeAspect="1"/>
          </p:cNvPicPr>
          <p:nvPr/>
        </p:nvPicPr>
        <p:blipFill>
          <a:blip r:embed="rId2"/>
          <a:stretch>
            <a:fillRect/>
          </a:stretch>
        </p:blipFill>
        <p:spPr>
          <a:xfrm>
            <a:off x="7625700" y="3699164"/>
            <a:ext cx="2637919" cy="2803380"/>
          </a:xfrm>
          <a:prstGeom prst="rect">
            <a:avLst/>
          </a:prstGeom>
        </p:spPr>
      </p:pic>
    </p:spTree>
    <p:extLst>
      <p:ext uri="{BB962C8B-B14F-4D97-AF65-F5344CB8AC3E}">
        <p14:creationId xmlns:p14="http://schemas.microsoft.com/office/powerpoint/2010/main" val="10916475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1825625"/>
            <a:ext cx="6490855" cy="4351338"/>
          </a:xfrm>
        </p:spPr>
        <p:txBody>
          <a:bodyPr/>
          <a:lstStyle/>
          <a:p>
            <a:r>
              <a:rPr lang="en-GB" dirty="0"/>
              <a:t>A mark that drew Harry to him like iron to a magnet.</a:t>
            </a:r>
          </a:p>
          <a:p>
            <a:r>
              <a:rPr lang="en-GB" dirty="0">
                <a:solidFill>
                  <a:srgbClr val="00B050"/>
                </a:solidFill>
              </a:rPr>
              <a:t>On the first day of the new school year</a:t>
            </a:r>
            <a:r>
              <a:rPr lang="en-GB" dirty="0"/>
              <a:t>, Harry had tripped Conor coming into the school grounds, sending him tumbling to the pavement.</a:t>
            </a:r>
          </a:p>
          <a:p>
            <a:r>
              <a:rPr lang="en-GB" dirty="0"/>
              <a:t>And so it had begun.</a:t>
            </a:r>
          </a:p>
          <a:p>
            <a:r>
              <a:rPr lang="en-GB" dirty="0"/>
              <a:t>And so it had continued.</a:t>
            </a:r>
          </a:p>
          <a:p>
            <a:endParaRPr lang="en-GB" dirty="0"/>
          </a:p>
        </p:txBody>
      </p:sp>
      <p:cxnSp>
        <p:nvCxnSpPr>
          <p:cNvPr id="5" name="Straight Arrow Connector 4"/>
          <p:cNvCxnSpPr/>
          <p:nvPr/>
        </p:nvCxnSpPr>
        <p:spPr>
          <a:xfrm flipV="1">
            <a:off x="6636327" y="1939636"/>
            <a:ext cx="2729346" cy="9005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545782" y="1939636"/>
            <a:ext cx="1925782" cy="1200329"/>
          </a:xfrm>
          <a:prstGeom prst="rect">
            <a:avLst/>
          </a:prstGeom>
          <a:solidFill>
            <a:srgbClr val="FFFF00"/>
          </a:solidFill>
        </p:spPr>
        <p:txBody>
          <a:bodyPr wrap="square" rtlCol="0">
            <a:spAutoFit/>
          </a:bodyPr>
          <a:lstStyle/>
          <a:p>
            <a:r>
              <a:rPr lang="en-GB" sz="2400" dirty="0" smtClean="0"/>
              <a:t>What does it say Harry did?</a:t>
            </a:r>
            <a:endParaRPr lang="en-GB" sz="2400" dirty="0"/>
          </a:p>
        </p:txBody>
      </p:sp>
      <p:sp>
        <p:nvSpPr>
          <p:cNvPr id="7" name="TextBox 6"/>
          <p:cNvSpPr txBox="1"/>
          <p:nvPr/>
        </p:nvSpPr>
        <p:spPr>
          <a:xfrm>
            <a:off x="8021782" y="3893127"/>
            <a:ext cx="2549236" cy="1569660"/>
          </a:xfrm>
          <a:prstGeom prst="rect">
            <a:avLst/>
          </a:prstGeom>
          <a:solidFill>
            <a:srgbClr val="FFFF00"/>
          </a:solidFill>
        </p:spPr>
        <p:txBody>
          <a:bodyPr wrap="square" rtlCol="0">
            <a:spAutoFit/>
          </a:bodyPr>
          <a:lstStyle/>
          <a:p>
            <a:r>
              <a:rPr lang="en-GB" sz="2400" dirty="0" smtClean="0"/>
              <a:t>Harry tripped Connor up coming into the school grounds</a:t>
            </a:r>
            <a:endParaRPr lang="en-GB" sz="2400" dirty="0"/>
          </a:p>
        </p:txBody>
      </p:sp>
    </p:spTree>
    <p:extLst>
      <p:ext uri="{BB962C8B-B14F-4D97-AF65-F5344CB8AC3E}">
        <p14:creationId xmlns:p14="http://schemas.microsoft.com/office/powerpoint/2010/main" val="3086665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Main task: Retrieval questions</a:t>
            </a:r>
            <a:endParaRPr lang="en-GB" b="1" u="sng" dirty="0"/>
          </a:p>
        </p:txBody>
      </p:sp>
      <p:sp>
        <p:nvSpPr>
          <p:cNvPr id="3" name="Content Placeholder 2"/>
          <p:cNvSpPr>
            <a:spLocks noGrp="1"/>
          </p:cNvSpPr>
          <p:nvPr>
            <p:ph idx="1"/>
          </p:nvPr>
        </p:nvSpPr>
        <p:spPr/>
        <p:txBody>
          <a:bodyPr>
            <a:normAutofit/>
          </a:bodyPr>
          <a:lstStyle/>
          <a:p>
            <a:pPr marL="0" indent="0">
              <a:buNone/>
            </a:pPr>
            <a:r>
              <a:rPr lang="en-GB" b="1" dirty="0"/>
              <a:t>How would you describe Harry? </a:t>
            </a:r>
            <a:endParaRPr lang="en-GB" dirty="0"/>
          </a:p>
          <a:p>
            <a:pPr marL="0" indent="0">
              <a:buNone/>
            </a:pPr>
            <a:r>
              <a:rPr lang="en-GB" dirty="0"/>
              <a:t> </a:t>
            </a:r>
          </a:p>
          <a:p>
            <a:pPr marL="0" indent="0">
              <a:buNone/>
            </a:pPr>
            <a:r>
              <a:rPr lang="en-GB" b="1" dirty="0"/>
              <a:t>What was </a:t>
            </a:r>
            <a:r>
              <a:rPr lang="en-GB" b="1" dirty="0" err="1"/>
              <a:t>Conor’s</a:t>
            </a:r>
            <a:r>
              <a:rPr lang="en-GB" b="1" dirty="0"/>
              <a:t> nightmare about?</a:t>
            </a:r>
            <a:endParaRPr lang="en-GB" dirty="0"/>
          </a:p>
          <a:p>
            <a:pPr marL="0" indent="0">
              <a:buNone/>
            </a:pPr>
            <a:r>
              <a:rPr lang="en-GB" b="1" dirty="0"/>
              <a:t> </a:t>
            </a:r>
            <a:endParaRPr lang="en-GB" dirty="0"/>
          </a:p>
          <a:p>
            <a:pPr marL="0" indent="0">
              <a:buNone/>
            </a:pPr>
            <a:r>
              <a:rPr lang="en-GB" b="1" dirty="0"/>
              <a:t>How did </a:t>
            </a:r>
            <a:r>
              <a:rPr lang="en-GB" b="1" dirty="0" err="1"/>
              <a:t>Conor</a:t>
            </a:r>
            <a:r>
              <a:rPr lang="en-GB" b="1" dirty="0"/>
              <a:t> describe the taste of his blood</a:t>
            </a:r>
            <a:r>
              <a:rPr lang="en-GB" b="1" dirty="0" smtClean="0"/>
              <a:t>?</a:t>
            </a:r>
          </a:p>
          <a:p>
            <a:pPr marL="0" indent="0">
              <a:buNone/>
            </a:pPr>
            <a:endParaRPr lang="en-GB" dirty="0"/>
          </a:p>
          <a:p>
            <a:pPr marL="0" indent="0">
              <a:buNone/>
            </a:pPr>
            <a:r>
              <a:rPr lang="en-GB" b="1" dirty="0" smtClean="0"/>
              <a:t>Why </a:t>
            </a:r>
            <a:r>
              <a:rPr lang="en-GB" b="1" dirty="0"/>
              <a:t>did </a:t>
            </a:r>
            <a:r>
              <a:rPr lang="en-GB" b="1" dirty="0" err="1"/>
              <a:t>Conor</a:t>
            </a:r>
            <a:r>
              <a:rPr lang="en-GB" b="1" dirty="0"/>
              <a:t> swallow the blood from his cut lip?</a:t>
            </a:r>
            <a:endParaRPr lang="en-GB" dirty="0"/>
          </a:p>
          <a:p>
            <a:pPr marL="0" indent="0">
              <a:buNone/>
            </a:pPr>
            <a:endParaRPr lang="en-GB" dirty="0"/>
          </a:p>
        </p:txBody>
      </p:sp>
    </p:spTree>
    <p:extLst>
      <p:ext uri="{BB962C8B-B14F-4D97-AF65-F5344CB8AC3E}">
        <p14:creationId xmlns:p14="http://schemas.microsoft.com/office/powerpoint/2010/main" val="42942048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 task:</a:t>
            </a:r>
            <a:endParaRPr lang="en-GB" dirty="0"/>
          </a:p>
        </p:txBody>
      </p:sp>
      <p:sp>
        <p:nvSpPr>
          <p:cNvPr id="3" name="Content Placeholder 2"/>
          <p:cNvSpPr>
            <a:spLocks noGrp="1"/>
          </p:cNvSpPr>
          <p:nvPr>
            <p:ph idx="1"/>
          </p:nvPr>
        </p:nvSpPr>
        <p:spPr/>
        <p:txBody>
          <a:bodyPr/>
          <a:lstStyle/>
          <a:p>
            <a:r>
              <a:rPr lang="en-GB" dirty="0"/>
              <a:t>How would you describe Harry? </a:t>
            </a:r>
          </a:p>
          <a:p>
            <a:endParaRPr lang="en-GB" dirty="0"/>
          </a:p>
          <a:p>
            <a:r>
              <a:rPr lang="en-GB" dirty="0" smtClean="0">
                <a:solidFill>
                  <a:srgbClr val="00B050"/>
                </a:solidFill>
              </a:rPr>
              <a:t>What does the text tell you about Harry?</a:t>
            </a:r>
          </a:p>
          <a:p>
            <a:r>
              <a:rPr lang="en-GB" dirty="0" smtClean="0">
                <a:solidFill>
                  <a:srgbClr val="00B050"/>
                </a:solidFill>
              </a:rPr>
              <a:t>What does he LOOK like?</a:t>
            </a:r>
          </a:p>
          <a:p>
            <a:r>
              <a:rPr lang="en-GB" dirty="0" smtClean="0">
                <a:solidFill>
                  <a:srgbClr val="00B050"/>
                </a:solidFill>
              </a:rPr>
              <a:t>What do other people think of him?</a:t>
            </a:r>
          </a:p>
          <a:p>
            <a:endParaRPr lang="en-GB" dirty="0">
              <a:solidFill>
                <a:srgbClr val="00B050"/>
              </a:solidFill>
            </a:endParaRPr>
          </a:p>
          <a:p>
            <a:r>
              <a:rPr lang="en-GB" dirty="0">
                <a:solidFill>
                  <a:srgbClr val="00B050"/>
                </a:solidFill>
              </a:rPr>
              <a:t>Remember to use what the text says like we did with Lily!</a:t>
            </a:r>
          </a:p>
          <a:p>
            <a:endParaRPr lang="en-GB" dirty="0" smtClean="0">
              <a:solidFill>
                <a:srgbClr val="00B050"/>
              </a:solidFill>
            </a:endParaRPr>
          </a:p>
          <a:p>
            <a:endParaRPr lang="en-GB" dirty="0">
              <a:solidFill>
                <a:srgbClr val="00B050"/>
              </a:solidFill>
            </a:endParaRPr>
          </a:p>
          <a:p>
            <a:endParaRPr lang="en-GB" dirty="0"/>
          </a:p>
        </p:txBody>
      </p:sp>
      <p:pic>
        <p:nvPicPr>
          <p:cNvPr id="4" name="Picture 3"/>
          <p:cNvPicPr>
            <a:picLocks noChangeAspect="1"/>
          </p:cNvPicPr>
          <p:nvPr/>
        </p:nvPicPr>
        <p:blipFill>
          <a:blip r:embed="rId2"/>
          <a:stretch>
            <a:fillRect/>
          </a:stretch>
        </p:blipFill>
        <p:spPr>
          <a:xfrm>
            <a:off x="7804137" y="1225224"/>
            <a:ext cx="2956816" cy="1664352"/>
          </a:xfrm>
          <a:prstGeom prst="rect">
            <a:avLst/>
          </a:prstGeom>
        </p:spPr>
      </p:pic>
    </p:spTree>
    <p:extLst>
      <p:ext uri="{BB962C8B-B14F-4D97-AF65-F5344CB8AC3E}">
        <p14:creationId xmlns:p14="http://schemas.microsoft.com/office/powerpoint/2010/main" val="22165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u="sng" dirty="0" smtClean="0"/>
              <a:t>Sharing answers</a:t>
            </a:r>
            <a:endParaRPr lang="en-GB" u="sng" dirty="0"/>
          </a:p>
        </p:txBody>
      </p:sp>
      <p:sp>
        <p:nvSpPr>
          <p:cNvPr id="3" name="Content Placeholder 2"/>
          <p:cNvSpPr>
            <a:spLocks noGrp="1"/>
          </p:cNvSpPr>
          <p:nvPr>
            <p:ph sz="half" idx="1"/>
          </p:nvPr>
        </p:nvSpPr>
        <p:spPr/>
        <p:txBody>
          <a:bodyPr>
            <a:normAutofit fontScale="85000" lnSpcReduction="20000"/>
          </a:bodyPr>
          <a:lstStyle/>
          <a:p>
            <a:pPr marL="0" indent="0">
              <a:buNone/>
            </a:pPr>
            <a:r>
              <a:rPr lang="en-GB" b="1" dirty="0"/>
              <a:t>How would you describe Harry? </a:t>
            </a:r>
            <a:endParaRPr lang="en-GB" dirty="0"/>
          </a:p>
          <a:p>
            <a:pPr marL="0" indent="0">
              <a:buNone/>
            </a:pPr>
            <a:r>
              <a:rPr lang="en-GB" dirty="0">
                <a:solidFill>
                  <a:srgbClr val="00B050"/>
                </a:solidFill>
              </a:rPr>
              <a:t>Harry was the Blond Wonder Child, the teachers’ pet through every year of school. The first pupil with his hand in the air, the fastest player on the football pitch. He had no friends, a bully etc.</a:t>
            </a:r>
          </a:p>
          <a:p>
            <a:pPr marL="0" indent="0">
              <a:buNone/>
            </a:pPr>
            <a:r>
              <a:rPr lang="en-GB" dirty="0"/>
              <a:t> </a:t>
            </a:r>
          </a:p>
          <a:p>
            <a:pPr marL="0" indent="0">
              <a:buNone/>
            </a:pPr>
            <a:r>
              <a:rPr lang="en-GB" b="1" dirty="0"/>
              <a:t>What was </a:t>
            </a:r>
            <a:r>
              <a:rPr lang="en-GB" b="1" dirty="0" err="1"/>
              <a:t>Conor’s</a:t>
            </a:r>
            <a:r>
              <a:rPr lang="en-GB" b="1" dirty="0"/>
              <a:t> nightmare about?</a:t>
            </a:r>
            <a:endParaRPr lang="en-GB" dirty="0"/>
          </a:p>
          <a:p>
            <a:pPr marL="0" indent="0">
              <a:buNone/>
            </a:pPr>
            <a:r>
              <a:rPr lang="en-GB" dirty="0" err="1">
                <a:solidFill>
                  <a:srgbClr val="00B050"/>
                </a:solidFill>
              </a:rPr>
              <a:t>Conor’s</a:t>
            </a:r>
            <a:r>
              <a:rPr lang="en-GB" dirty="0">
                <a:solidFill>
                  <a:srgbClr val="00B050"/>
                </a:solidFill>
              </a:rPr>
              <a:t> nightmare was about screaming and falling</a:t>
            </a:r>
            <a:r>
              <a:rPr lang="en-GB" dirty="0" smtClean="0">
                <a:solidFill>
                  <a:srgbClr val="00B050"/>
                </a:solidFill>
              </a:rPr>
              <a:t>.</a:t>
            </a:r>
            <a:endParaRPr lang="en-GB" dirty="0">
              <a:solidFill>
                <a:srgbClr val="00B050"/>
              </a:solidFill>
            </a:endParaRPr>
          </a:p>
        </p:txBody>
      </p:sp>
      <p:sp>
        <p:nvSpPr>
          <p:cNvPr id="11" name="Content Placeholder 10"/>
          <p:cNvSpPr>
            <a:spLocks noGrp="1"/>
          </p:cNvSpPr>
          <p:nvPr>
            <p:ph sz="half" idx="2"/>
          </p:nvPr>
        </p:nvSpPr>
        <p:spPr/>
        <p:txBody>
          <a:bodyPr>
            <a:normAutofit fontScale="85000" lnSpcReduction="20000"/>
          </a:bodyPr>
          <a:lstStyle/>
          <a:p>
            <a:pPr marL="0" indent="0">
              <a:buNone/>
            </a:pPr>
            <a:r>
              <a:rPr lang="en-GB" b="1" dirty="0"/>
              <a:t>How did </a:t>
            </a:r>
            <a:r>
              <a:rPr lang="en-GB" b="1" dirty="0" err="1"/>
              <a:t>Conor</a:t>
            </a:r>
            <a:r>
              <a:rPr lang="en-GB" b="1" dirty="0"/>
              <a:t> describe the taste of his blood?</a:t>
            </a:r>
            <a:endParaRPr lang="en-GB" dirty="0"/>
          </a:p>
          <a:p>
            <a:pPr marL="0" indent="0">
              <a:buNone/>
            </a:pPr>
            <a:r>
              <a:rPr lang="en-GB" dirty="0">
                <a:solidFill>
                  <a:srgbClr val="00B050"/>
                </a:solidFill>
              </a:rPr>
              <a:t>A strange metallic flavour that made you want to spit it out immediately, like you’d eaten something that wasn’t food at all.</a:t>
            </a:r>
          </a:p>
          <a:p>
            <a:pPr marL="0" indent="0">
              <a:buNone/>
            </a:pPr>
            <a:endParaRPr lang="en-GB" dirty="0" smtClean="0"/>
          </a:p>
          <a:p>
            <a:pPr marL="0" indent="0">
              <a:buNone/>
            </a:pPr>
            <a:r>
              <a:rPr lang="en-GB" b="1" dirty="0"/>
              <a:t>Why did </a:t>
            </a:r>
            <a:r>
              <a:rPr lang="en-GB" b="1" dirty="0" err="1"/>
              <a:t>Conor</a:t>
            </a:r>
            <a:r>
              <a:rPr lang="en-GB" b="1" dirty="0"/>
              <a:t> swallow the blood from his cut lip?</a:t>
            </a:r>
          </a:p>
          <a:p>
            <a:pPr marL="0" indent="0">
              <a:buNone/>
            </a:pPr>
            <a:r>
              <a:rPr lang="en-GB" dirty="0">
                <a:solidFill>
                  <a:srgbClr val="00B050"/>
                </a:solidFill>
              </a:rPr>
              <a:t>Harry and his cronies would have been thrilled beyond words if they knew </a:t>
            </a:r>
            <a:r>
              <a:rPr lang="en-GB" dirty="0" err="1">
                <a:solidFill>
                  <a:srgbClr val="00B050"/>
                </a:solidFill>
              </a:rPr>
              <a:t>Conor</a:t>
            </a:r>
            <a:r>
              <a:rPr lang="en-GB" dirty="0">
                <a:solidFill>
                  <a:srgbClr val="00B050"/>
                </a:solidFill>
              </a:rPr>
              <a:t> was bleeding, so he swallowed the blood to hide the fact he was bleeding.</a:t>
            </a:r>
          </a:p>
          <a:p>
            <a:pPr marL="0" indent="0">
              <a:buNone/>
            </a:pPr>
            <a:endParaRPr lang="en-GB" dirty="0"/>
          </a:p>
        </p:txBody>
      </p:sp>
    </p:spTree>
    <p:extLst>
      <p:ext uri="{BB962C8B-B14F-4D97-AF65-F5344CB8AC3E}">
        <p14:creationId xmlns:p14="http://schemas.microsoft.com/office/powerpoint/2010/main" val="23307466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B050"/>
                </a:solidFill>
              </a:rPr>
              <a:t>Sharing answers:</a:t>
            </a:r>
            <a:endParaRPr lang="en-GB" dirty="0">
              <a:solidFill>
                <a:srgbClr val="00B050"/>
              </a:solidFill>
            </a:endParaRPr>
          </a:p>
        </p:txBody>
      </p:sp>
      <p:sp>
        <p:nvSpPr>
          <p:cNvPr id="3" name="Content Placeholder 2"/>
          <p:cNvSpPr>
            <a:spLocks noGrp="1"/>
          </p:cNvSpPr>
          <p:nvPr>
            <p:ph idx="1"/>
          </p:nvPr>
        </p:nvSpPr>
        <p:spPr/>
        <p:txBody>
          <a:bodyPr/>
          <a:lstStyle/>
          <a:p>
            <a:r>
              <a:rPr lang="en-GB" dirty="0"/>
              <a:t>How would you describe Harry? </a:t>
            </a:r>
          </a:p>
          <a:p>
            <a:endParaRPr lang="en-GB" dirty="0"/>
          </a:p>
          <a:p>
            <a:r>
              <a:rPr lang="en-GB" dirty="0">
                <a:solidFill>
                  <a:srgbClr val="00B050"/>
                </a:solidFill>
              </a:rPr>
              <a:t>Harry was the Blond Wonder Child, the teachers’ pet through every year of school. The first pupil with his hand in the air, the fastest player on the football pitch. He had no friends, a bully etc</a:t>
            </a:r>
            <a:r>
              <a:rPr lang="en-GB" dirty="0" smtClean="0">
                <a:solidFill>
                  <a:srgbClr val="00B050"/>
                </a:solidFill>
              </a:rPr>
              <a:t>.</a:t>
            </a:r>
          </a:p>
          <a:p>
            <a:pPr marL="0" indent="0">
              <a:buNone/>
            </a:pPr>
            <a:endParaRPr lang="en-GB" dirty="0"/>
          </a:p>
        </p:txBody>
      </p:sp>
      <p:pic>
        <p:nvPicPr>
          <p:cNvPr id="4" name="Picture 3"/>
          <p:cNvPicPr>
            <a:picLocks noChangeAspect="1"/>
          </p:cNvPicPr>
          <p:nvPr/>
        </p:nvPicPr>
        <p:blipFill>
          <a:blip r:embed="rId2"/>
          <a:stretch>
            <a:fillRect/>
          </a:stretch>
        </p:blipFill>
        <p:spPr>
          <a:xfrm>
            <a:off x="8912501" y="4885872"/>
            <a:ext cx="2956816" cy="1658256"/>
          </a:xfrm>
          <a:prstGeom prst="rect">
            <a:avLst/>
          </a:prstGeom>
        </p:spPr>
      </p:pic>
    </p:spTree>
    <p:extLst>
      <p:ext uri="{BB962C8B-B14F-4D97-AF65-F5344CB8AC3E}">
        <p14:creationId xmlns:p14="http://schemas.microsoft.com/office/powerpoint/2010/main" val="172160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 task</a:t>
            </a:r>
            <a:endParaRPr lang="en-GB" dirty="0"/>
          </a:p>
        </p:txBody>
      </p:sp>
      <p:sp>
        <p:nvSpPr>
          <p:cNvPr id="3" name="Content Placeholder 2"/>
          <p:cNvSpPr>
            <a:spLocks noGrp="1"/>
          </p:cNvSpPr>
          <p:nvPr>
            <p:ph idx="1"/>
          </p:nvPr>
        </p:nvSpPr>
        <p:spPr/>
        <p:txBody>
          <a:bodyPr/>
          <a:lstStyle/>
          <a:p>
            <a:r>
              <a:rPr lang="en-GB" sz="3600" dirty="0"/>
              <a:t>What was Conor’s nightmare about?</a:t>
            </a:r>
          </a:p>
          <a:p>
            <a:r>
              <a:rPr lang="en-GB" dirty="0">
                <a:solidFill>
                  <a:srgbClr val="00B050"/>
                </a:solidFill>
              </a:rPr>
              <a:t>. </a:t>
            </a:r>
            <a:r>
              <a:rPr lang="en-GB" dirty="0" smtClean="0">
                <a:solidFill>
                  <a:srgbClr val="00B050"/>
                </a:solidFill>
              </a:rPr>
              <a:t>What key words are you looking for?</a:t>
            </a:r>
            <a:endParaRPr lang="en-GB" dirty="0">
              <a:solidFill>
                <a:srgbClr val="00B050"/>
              </a:solidFill>
            </a:endParaRPr>
          </a:p>
          <a:p>
            <a:r>
              <a:rPr lang="en-GB" dirty="0" smtClean="0">
                <a:solidFill>
                  <a:srgbClr val="00B050"/>
                </a:solidFill>
              </a:rPr>
              <a:t>Find them in the text like we just did</a:t>
            </a:r>
            <a:endParaRPr lang="en-GB" dirty="0"/>
          </a:p>
        </p:txBody>
      </p:sp>
      <p:pic>
        <p:nvPicPr>
          <p:cNvPr id="4" name="Picture 3"/>
          <p:cNvPicPr>
            <a:picLocks noChangeAspect="1"/>
          </p:cNvPicPr>
          <p:nvPr/>
        </p:nvPicPr>
        <p:blipFill>
          <a:blip r:embed="rId2"/>
          <a:stretch>
            <a:fillRect/>
          </a:stretch>
        </p:blipFill>
        <p:spPr>
          <a:xfrm>
            <a:off x="8257309" y="3361513"/>
            <a:ext cx="2531052" cy="2609796"/>
          </a:xfrm>
          <a:prstGeom prst="rect">
            <a:avLst/>
          </a:prstGeom>
        </p:spPr>
      </p:pic>
    </p:spTree>
    <p:extLst>
      <p:ext uri="{BB962C8B-B14F-4D97-AF65-F5344CB8AC3E}">
        <p14:creationId xmlns:p14="http://schemas.microsoft.com/office/powerpoint/2010/main" val="191970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Sharing answers</a:t>
            </a:r>
            <a:endParaRPr lang="en-GB" dirty="0"/>
          </a:p>
        </p:txBody>
      </p:sp>
      <p:sp>
        <p:nvSpPr>
          <p:cNvPr id="3" name="Content Placeholder 2"/>
          <p:cNvSpPr>
            <a:spLocks noGrp="1"/>
          </p:cNvSpPr>
          <p:nvPr>
            <p:ph idx="1"/>
          </p:nvPr>
        </p:nvSpPr>
        <p:spPr/>
        <p:txBody>
          <a:bodyPr/>
          <a:lstStyle/>
          <a:p>
            <a:r>
              <a:rPr lang="en-GB" sz="3600" dirty="0"/>
              <a:t>What was Conor’s nightmare about?</a:t>
            </a:r>
          </a:p>
          <a:p>
            <a:r>
              <a:rPr lang="en-GB" dirty="0">
                <a:solidFill>
                  <a:srgbClr val="00B050"/>
                </a:solidFill>
              </a:rPr>
              <a:t>. Conor’s nightmare was about screaming and falling</a:t>
            </a:r>
          </a:p>
          <a:p>
            <a:endParaRPr lang="en-GB" dirty="0"/>
          </a:p>
        </p:txBody>
      </p:sp>
      <p:pic>
        <p:nvPicPr>
          <p:cNvPr id="4" name="Picture 3"/>
          <p:cNvPicPr>
            <a:picLocks noChangeAspect="1"/>
          </p:cNvPicPr>
          <p:nvPr/>
        </p:nvPicPr>
        <p:blipFill>
          <a:blip r:embed="rId2"/>
          <a:stretch>
            <a:fillRect/>
          </a:stretch>
        </p:blipFill>
        <p:spPr>
          <a:xfrm>
            <a:off x="8257309" y="3361513"/>
            <a:ext cx="2531052" cy="2609796"/>
          </a:xfrm>
          <a:prstGeom prst="rect">
            <a:avLst/>
          </a:prstGeom>
        </p:spPr>
      </p:pic>
    </p:spTree>
    <p:extLst>
      <p:ext uri="{BB962C8B-B14F-4D97-AF65-F5344CB8AC3E}">
        <p14:creationId xmlns:p14="http://schemas.microsoft.com/office/powerpoint/2010/main" val="4144995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did Conor describe the taste of his blood?</a:t>
            </a:r>
            <a:br>
              <a:rPr lang="en-GB" dirty="0"/>
            </a:br>
            <a:endParaRPr lang="en-GB" dirty="0"/>
          </a:p>
        </p:txBody>
      </p:sp>
      <p:sp>
        <p:nvSpPr>
          <p:cNvPr id="3" name="Content Placeholder 2"/>
          <p:cNvSpPr>
            <a:spLocks noGrp="1"/>
          </p:cNvSpPr>
          <p:nvPr>
            <p:ph idx="1"/>
          </p:nvPr>
        </p:nvSpPr>
        <p:spPr/>
        <p:txBody>
          <a:bodyPr/>
          <a:lstStyle/>
          <a:p>
            <a:r>
              <a:rPr lang="en-GB" sz="4000" dirty="0" smtClean="0">
                <a:solidFill>
                  <a:srgbClr val="00B050"/>
                </a:solidFill>
              </a:rPr>
              <a:t>What key words are you looking for?</a:t>
            </a:r>
            <a:endParaRPr lang="en-GB" sz="4000" dirty="0">
              <a:solidFill>
                <a:srgbClr val="00B050"/>
              </a:solidFill>
            </a:endParaRPr>
          </a:p>
          <a:p>
            <a:r>
              <a:rPr lang="en-GB" sz="4000" dirty="0" smtClean="0">
                <a:solidFill>
                  <a:srgbClr val="00B050"/>
                </a:solidFill>
              </a:rPr>
              <a:t>Find them in the text and answer the question!</a:t>
            </a:r>
            <a:endParaRPr lang="en-GB" sz="4000" dirty="0">
              <a:solidFill>
                <a:srgbClr val="00B050"/>
              </a:solidFill>
            </a:endParaRPr>
          </a:p>
        </p:txBody>
      </p:sp>
      <p:pic>
        <p:nvPicPr>
          <p:cNvPr id="4" name="Picture 3"/>
          <p:cNvPicPr>
            <a:picLocks noChangeAspect="1"/>
          </p:cNvPicPr>
          <p:nvPr/>
        </p:nvPicPr>
        <p:blipFill>
          <a:blip r:embed="rId2"/>
          <a:stretch>
            <a:fillRect/>
          </a:stretch>
        </p:blipFill>
        <p:spPr>
          <a:xfrm>
            <a:off x="8191932" y="3761942"/>
            <a:ext cx="2181225" cy="2105025"/>
          </a:xfrm>
          <a:prstGeom prst="rect">
            <a:avLst/>
          </a:prstGeom>
        </p:spPr>
      </p:pic>
    </p:spTree>
    <p:extLst>
      <p:ext uri="{BB962C8B-B14F-4D97-AF65-F5344CB8AC3E}">
        <p14:creationId xmlns:p14="http://schemas.microsoft.com/office/powerpoint/2010/main" val="117656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4000" dirty="0"/>
              <a:t>How did Conor describe the taste of his blood?</a:t>
            </a:r>
          </a:p>
          <a:p>
            <a:pPr lvl="0"/>
            <a:r>
              <a:rPr lang="en-GB" sz="3600" dirty="0">
                <a:solidFill>
                  <a:srgbClr val="00B050"/>
                </a:solidFill>
              </a:rPr>
              <a:t>A strange metallic flavour that made you want to spit it out immediately, like you’d eaten something that wasn’t food at all.</a:t>
            </a:r>
          </a:p>
          <a:p>
            <a:endParaRPr lang="en-GB" dirty="0"/>
          </a:p>
        </p:txBody>
      </p:sp>
    </p:spTree>
    <p:extLst>
      <p:ext uri="{BB962C8B-B14F-4D97-AF65-F5344CB8AC3E}">
        <p14:creationId xmlns:p14="http://schemas.microsoft.com/office/powerpoint/2010/main" val="232389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Why did Conor swallow the blood from his cut lip?</a:t>
            </a:r>
            <a:br>
              <a:rPr lang="en-GB" b="1" u="sng" dirty="0"/>
            </a:br>
            <a:endParaRPr lang="en-GB" b="1" u="sng" dirty="0"/>
          </a:p>
        </p:txBody>
      </p:sp>
      <p:sp>
        <p:nvSpPr>
          <p:cNvPr id="3" name="Content Placeholder 2"/>
          <p:cNvSpPr>
            <a:spLocks noGrp="1"/>
          </p:cNvSpPr>
          <p:nvPr>
            <p:ph idx="1"/>
          </p:nvPr>
        </p:nvSpPr>
        <p:spPr/>
        <p:txBody>
          <a:bodyPr/>
          <a:lstStyle/>
          <a:p>
            <a:pPr marL="0" indent="0">
              <a:buNone/>
            </a:pPr>
            <a:r>
              <a:rPr lang="en-GB" sz="3600" dirty="0" smtClean="0">
                <a:solidFill>
                  <a:srgbClr val="00B050"/>
                </a:solidFill>
              </a:rPr>
              <a:t>What </a:t>
            </a:r>
            <a:r>
              <a:rPr lang="en-GB" sz="3600" dirty="0" smtClean="0">
                <a:solidFill>
                  <a:srgbClr val="00B050"/>
                </a:solidFill>
              </a:rPr>
              <a:t>do we know about Harry and his cronies</a:t>
            </a:r>
            <a:r>
              <a:rPr lang="en-GB" sz="3600" dirty="0" smtClean="0">
                <a:solidFill>
                  <a:srgbClr val="00B050"/>
                </a:solidFill>
              </a:rPr>
              <a:t>?</a:t>
            </a:r>
          </a:p>
          <a:p>
            <a:pPr marL="0" indent="0">
              <a:buNone/>
            </a:pPr>
            <a:endParaRPr lang="en-GB" sz="3600" dirty="0" smtClean="0">
              <a:solidFill>
                <a:srgbClr val="00B050"/>
              </a:solidFill>
            </a:endParaRPr>
          </a:p>
          <a:p>
            <a:pPr marL="0" indent="0">
              <a:buNone/>
            </a:pPr>
            <a:r>
              <a:rPr lang="en-GB" sz="3600" dirty="0" smtClean="0">
                <a:solidFill>
                  <a:srgbClr val="00B050"/>
                </a:solidFill>
              </a:rPr>
              <a:t>HOW did they react when they saw Conor bleeding</a:t>
            </a:r>
            <a:r>
              <a:rPr lang="en-GB" sz="3600" dirty="0" smtClean="0">
                <a:solidFill>
                  <a:srgbClr val="00B050"/>
                </a:solidFill>
              </a:rPr>
              <a:t>?</a:t>
            </a:r>
          </a:p>
          <a:p>
            <a:pPr marL="0" indent="0">
              <a:buNone/>
            </a:pPr>
            <a:endParaRPr lang="en-GB" sz="3600" dirty="0" smtClean="0">
              <a:solidFill>
                <a:srgbClr val="00B050"/>
              </a:solidFill>
            </a:endParaRPr>
          </a:p>
          <a:p>
            <a:pPr marL="0" indent="0">
              <a:buNone/>
            </a:pPr>
            <a:r>
              <a:rPr lang="en-GB" sz="3600" dirty="0" smtClean="0">
                <a:solidFill>
                  <a:srgbClr val="00B050"/>
                </a:solidFill>
              </a:rPr>
              <a:t>Why did Conor not what this to happen?</a:t>
            </a:r>
            <a:endParaRPr lang="en-GB" sz="3600" dirty="0">
              <a:solidFill>
                <a:srgbClr val="00B050"/>
              </a:solidFill>
            </a:endParaRPr>
          </a:p>
        </p:txBody>
      </p:sp>
      <p:pic>
        <p:nvPicPr>
          <p:cNvPr id="4" name="Picture 3"/>
          <p:cNvPicPr>
            <a:picLocks noChangeAspect="1"/>
          </p:cNvPicPr>
          <p:nvPr/>
        </p:nvPicPr>
        <p:blipFill>
          <a:blip r:embed="rId2"/>
          <a:stretch>
            <a:fillRect/>
          </a:stretch>
        </p:blipFill>
        <p:spPr>
          <a:xfrm>
            <a:off x="8711770" y="4323979"/>
            <a:ext cx="2976704" cy="1987921"/>
          </a:xfrm>
          <a:prstGeom prst="rect">
            <a:avLst/>
          </a:prstGeom>
        </p:spPr>
      </p:pic>
    </p:spTree>
    <p:extLst>
      <p:ext uri="{BB962C8B-B14F-4D97-AF65-F5344CB8AC3E}">
        <p14:creationId xmlns:p14="http://schemas.microsoft.com/office/powerpoint/2010/main" val="762302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Sharing answers: Why </a:t>
            </a:r>
            <a:r>
              <a:rPr lang="en-GB" b="1" u="sng" dirty="0"/>
              <a:t>did Conor swallow the blood from his cut lip?</a:t>
            </a:r>
            <a:r>
              <a:rPr lang="en-GB" dirty="0"/>
              <a:t/>
            </a:r>
            <a:br>
              <a:rPr lang="en-GB" dirty="0"/>
            </a:br>
            <a:endParaRPr lang="en-GB" dirty="0"/>
          </a:p>
        </p:txBody>
      </p:sp>
      <p:sp>
        <p:nvSpPr>
          <p:cNvPr id="3" name="Content Placeholder 2"/>
          <p:cNvSpPr>
            <a:spLocks noGrp="1"/>
          </p:cNvSpPr>
          <p:nvPr>
            <p:ph idx="1"/>
          </p:nvPr>
        </p:nvSpPr>
        <p:spPr/>
        <p:txBody>
          <a:bodyPr/>
          <a:lstStyle/>
          <a:p>
            <a:pPr marL="0" lvl="0" indent="0">
              <a:buNone/>
            </a:pPr>
            <a:r>
              <a:rPr lang="en-GB" dirty="0" smtClean="0">
                <a:solidFill>
                  <a:srgbClr val="00B050"/>
                </a:solidFill>
              </a:rPr>
              <a:t>Harry </a:t>
            </a:r>
            <a:r>
              <a:rPr lang="en-GB" dirty="0" smtClean="0">
                <a:solidFill>
                  <a:srgbClr val="00B050"/>
                </a:solidFill>
              </a:rPr>
              <a:t>and his cronies would have been thrilled beyond words if they knew Conor was bleeding, so he swallowed the blood to hide the fact he was bleeding.</a:t>
            </a:r>
          </a:p>
          <a:p>
            <a:endParaRPr lang="en-GB" dirty="0"/>
          </a:p>
          <a:p>
            <a:endParaRPr lang="en-GB" dirty="0"/>
          </a:p>
        </p:txBody>
      </p:sp>
    </p:spTree>
    <p:extLst>
      <p:ext uri="{BB962C8B-B14F-4D97-AF65-F5344CB8AC3E}">
        <p14:creationId xmlns:p14="http://schemas.microsoft.com/office/powerpoint/2010/main" val="946073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u="sng" dirty="0" smtClean="0"/>
              <a:t>Sharing answers</a:t>
            </a:r>
            <a:endParaRPr lang="en-GB" u="sng" dirty="0"/>
          </a:p>
        </p:txBody>
      </p:sp>
      <p:sp>
        <p:nvSpPr>
          <p:cNvPr id="3" name="Content Placeholder 2"/>
          <p:cNvSpPr>
            <a:spLocks noGrp="1"/>
          </p:cNvSpPr>
          <p:nvPr>
            <p:ph sz="half" idx="1"/>
          </p:nvPr>
        </p:nvSpPr>
        <p:spPr/>
        <p:txBody>
          <a:bodyPr>
            <a:normAutofit fontScale="85000" lnSpcReduction="20000"/>
          </a:bodyPr>
          <a:lstStyle/>
          <a:p>
            <a:pPr marL="0" indent="0">
              <a:buNone/>
            </a:pPr>
            <a:r>
              <a:rPr lang="en-GB" b="1" dirty="0"/>
              <a:t>How would you describe Harry? </a:t>
            </a:r>
            <a:endParaRPr lang="en-GB" dirty="0"/>
          </a:p>
          <a:p>
            <a:pPr marL="0" indent="0">
              <a:buNone/>
            </a:pPr>
            <a:r>
              <a:rPr lang="en-GB" dirty="0">
                <a:solidFill>
                  <a:srgbClr val="00B050"/>
                </a:solidFill>
              </a:rPr>
              <a:t>Harry was the Blond Wonder Child, the teachers’ pet through every year of school. The first pupil with his hand in the air, the fastest player on the football pitch. He had no friends, a bully etc.</a:t>
            </a:r>
          </a:p>
          <a:p>
            <a:pPr marL="0" indent="0">
              <a:buNone/>
            </a:pPr>
            <a:r>
              <a:rPr lang="en-GB" dirty="0"/>
              <a:t> </a:t>
            </a:r>
          </a:p>
          <a:p>
            <a:pPr marL="0" indent="0">
              <a:buNone/>
            </a:pPr>
            <a:r>
              <a:rPr lang="en-GB" b="1" dirty="0"/>
              <a:t>What was </a:t>
            </a:r>
            <a:r>
              <a:rPr lang="en-GB" b="1" dirty="0" err="1"/>
              <a:t>Conor’s</a:t>
            </a:r>
            <a:r>
              <a:rPr lang="en-GB" b="1" dirty="0"/>
              <a:t> nightmare about?</a:t>
            </a:r>
            <a:endParaRPr lang="en-GB" dirty="0"/>
          </a:p>
          <a:p>
            <a:pPr marL="0" indent="0">
              <a:buNone/>
            </a:pPr>
            <a:r>
              <a:rPr lang="en-GB" dirty="0" err="1">
                <a:solidFill>
                  <a:srgbClr val="00B050"/>
                </a:solidFill>
              </a:rPr>
              <a:t>Conor’s</a:t>
            </a:r>
            <a:r>
              <a:rPr lang="en-GB" dirty="0">
                <a:solidFill>
                  <a:srgbClr val="00B050"/>
                </a:solidFill>
              </a:rPr>
              <a:t> nightmare was about screaming and falling</a:t>
            </a:r>
            <a:r>
              <a:rPr lang="en-GB" dirty="0" smtClean="0">
                <a:solidFill>
                  <a:srgbClr val="00B050"/>
                </a:solidFill>
              </a:rPr>
              <a:t>.</a:t>
            </a:r>
            <a:endParaRPr lang="en-GB" dirty="0">
              <a:solidFill>
                <a:srgbClr val="00B050"/>
              </a:solidFill>
            </a:endParaRPr>
          </a:p>
        </p:txBody>
      </p:sp>
      <p:sp>
        <p:nvSpPr>
          <p:cNvPr id="11" name="Content Placeholder 10"/>
          <p:cNvSpPr>
            <a:spLocks noGrp="1"/>
          </p:cNvSpPr>
          <p:nvPr>
            <p:ph sz="half" idx="2"/>
          </p:nvPr>
        </p:nvSpPr>
        <p:spPr/>
        <p:txBody>
          <a:bodyPr>
            <a:normAutofit fontScale="85000" lnSpcReduction="20000"/>
          </a:bodyPr>
          <a:lstStyle/>
          <a:p>
            <a:pPr marL="0" indent="0">
              <a:buNone/>
            </a:pPr>
            <a:r>
              <a:rPr lang="en-GB" b="1" dirty="0"/>
              <a:t>How did </a:t>
            </a:r>
            <a:r>
              <a:rPr lang="en-GB" b="1" dirty="0" err="1"/>
              <a:t>Conor</a:t>
            </a:r>
            <a:r>
              <a:rPr lang="en-GB" b="1" dirty="0"/>
              <a:t> describe the taste of his blood?</a:t>
            </a:r>
            <a:endParaRPr lang="en-GB" dirty="0"/>
          </a:p>
          <a:p>
            <a:pPr marL="0" indent="0">
              <a:buNone/>
            </a:pPr>
            <a:r>
              <a:rPr lang="en-GB" dirty="0">
                <a:solidFill>
                  <a:srgbClr val="00B050"/>
                </a:solidFill>
              </a:rPr>
              <a:t>A strange metallic flavour that made you want to spit it out immediately, like you’d eaten something that wasn’t food at all.</a:t>
            </a:r>
          </a:p>
          <a:p>
            <a:pPr marL="0" indent="0">
              <a:buNone/>
            </a:pPr>
            <a:endParaRPr lang="en-GB" dirty="0" smtClean="0"/>
          </a:p>
          <a:p>
            <a:pPr marL="0" indent="0">
              <a:buNone/>
            </a:pPr>
            <a:r>
              <a:rPr lang="en-GB" b="1" dirty="0"/>
              <a:t>Why did </a:t>
            </a:r>
            <a:r>
              <a:rPr lang="en-GB" b="1" dirty="0" err="1"/>
              <a:t>Conor</a:t>
            </a:r>
            <a:r>
              <a:rPr lang="en-GB" b="1" dirty="0"/>
              <a:t> swallow the blood from his cut lip?</a:t>
            </a:r>
          </a:p>
          <a:p>
            <a:pPr marL="0" indent="0">
              <a:buNone/>
            </a:pPr>
            <a:r>
              <a:rPr lang="en-GB" dirty="0">
                <a:solidFill>
                  <a:srgbClr val="00B050"/>
                </a:solidFill>
              </a:rPr>
              <a:t>Harry and his cronies would have been thrilled beyond words if they knew </a:t>
            </a:r>
            <a:r>
              <a:rPr lang="en-GB" dirty="0" err="1">
                <a:solidFill>
                  <a:srgbClr val="00B050"/>
                </a:solidFill>
              </a:rPr>
              <a:t>Conor</a:t>
            </a:r>
            <a:r>
              <a:rPr lang="en-GB" dirty="0">
                <a:solidFill>
                  <a:srgbClr val="00B050"/>
                </a:solidFill>
              </a:rPr>
              <a:t> was bleeding, so he swallowed the blood to hide the fact he was bleeding.</a:t>
            </a:r>
          </a:p>
          <a:p>
            <a:pPr marL="0" indent="0">
              <a:buNone/>
            </a:pPr>
            <a:endParaRPr lang="en-GB" dirty="0"/>
          </a:p>
        </p:txBody>
      </p:sp>
    </p:spTree>
    <p:extLst>
      <p:ext uri="{BB962C8B-B14F-4D97-AF65-F5344CB8AC3E}">
        <p14:creationId xmlns:p14="http://schemas.microsoft.com/office/powerpoint/2010/main" val="1530105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solidFill>
                  <a:srgbClr val="00B050"/>
                </a:solidFill>
              </a:rPr>
              <a:t>Reflection</a:t>
            </a:r>
            <a:endParaRPr lang="en-GB" b="1" u="sng" dirty="0">
              <a:solidFill>
                <a:srgbClr val="00B050"/>
              </a:solidFill>
            </a:endParaRPr>
          </a:p>
        </p:txBody>
      </p:sp>
      <p:sp>
        <p:nvSpPr>
          <p:cNvPr id="3" name="Content Placeholder 2"/>
          <p:cNvSpPr>
            <a:spLocks noGrp="1"/>
          </p:cNvSpPr>
          <p:nvPr>
            <p:ph idx="1"/>
          </p:nvPr>
        </p:nvSpPr>
        <p:spPr/>
        <p:txBody>
          <a:bodyPr>
            <a:normAutofit/>
          </a:bodyPr>
          <a:lstStyle/>
          <a:p>
            <a:pPr marL="0" indent="0">
              <a:buNone/>
            </a:pPr>
            <a:r>
              <a:rPr lang="en-GB" sz="4000" dirty="0" smtClean="0"/>
              <a:t>The strategies </a:t>
            </a:r>
            <a:r>
              <a:rPr lang="en-GB" sz="4000" dirty="0"/>
              <a:t>I have learnt are..</a:t>
            </a:r>
          </a:p>
        </p:txBody>
      </p:sp>
      <p:pic>
        <p:nvPicPr>
          <p:cNvPr id="4" name="Picture 3"/>
          <p:cNvPicPr>
            <a:picLocks noChangeAspect="1"/>
          </p:cNvPicPr>
          <p:nvPr/>
        </p:nvPicPr>
        <p:blipFill>
          <a:blip r:embed="rId2"/>
          <a:stretch>
            <a:fillRect/>
          </a:stretch>
        </p:blipFill>
        <p:spPr>
          <a:xfrm>
            <a:off x="7296150" y="4356363"/>
            <a:ext cx="4252912" cy="2239699"/>
          </a:xfrm>
          <a:prstGeom prst="rect">
            <a:avLst/>
          </a:prstGeom>
        </p:spPr>
      </p:pic>
    </p:spTree>
    <p:extLst>
      <p:ext uri="{BB962C8B-B14F-4D97-AF65-F5344CB8AC3E}">
        <p14:creationId xmlns:p14="http://schemas.microsoft.com/office/powerpoint/2010/main" val="33142425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953</TotalTime>
  <Words>2660</Words>
  <Application>Microsoft Office PowerPoint</Application>
  <PresentationFormat>Widescreen</PresentationFormat>
  <Paragraphs>180</Paragraphs>
  <Slides>26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CCW Cursive Writing 1</vt:lpstr>
      <vt:lpstr>Wingdings</vt:lpstr>
      <vt:lpstr>Office Theme</vt:lpstr>
      <vt:lpstr>Thursday 15th November 2018  </vt:lpstr>
      <vt:lpstr>    L.O: I can retrieve and record information from a text.  Tell your partner: What are you learning about today?</vt:lpstr>
      <vt:lpstr>Steps to success </vt:lpstr>
      <vt:lpstr> Extract from ‘A Monster Calls’ </vt:lpstr>
      <vt:lpstr>PowerPoint Presentation</vt:lpstr>
      <vt:lpstr>PowerPoint Presentation</vt:lpstr>
      <vt:lpstr>PowerPoint Presentation</vt:lpstr>
      <vt:lpstr>Tell your partner: How would you describe Lily? </vt:lpstr>
      <vt:lpstr>Tell your partner: How would you describe Lily? </vt:lpstr>
      <vt:lpstr>What can you tell me about Lily?</vt:lpstr>
      <vt:lpstr>What can you tell me about Lily?</vt:lpstr>
      <vt:lpstr>What can you tell me about Lily based on this?</vt:lpstr>
      <vt:lpstr>What did Harry do to Conor on the first day of the new school year? </vt:lpstr>
      <vt:lpstr>PowerPoint Presentation</vt:lpstr>
      <vt:lpstr>Main task: Retrieval questions</vt:lpstr>
      <vt:lpstr>Main task:</vt:lpstr>
      <vt:lpstr>Sharing answers</vt:lpstr>
      <vt:lpstr>Sharing answers:</vt:lpstr>
      <vt:lpstr>Main task</vt:lpstr>
      <vt:lpstr>Sharing answers</vt:lpstr>
      <vt:lpstr>How did Conor describe the taste of his blood? </vt:lpstr>
      <vt:lpstr>PowerPoint Presentation</vt:lpstr>
      <vt:lpstr>Why did Conor swallow the blood from his cut lip? </vt:lpstr>
      <vt:lpstr>Sharing answers: Why did Conor swallow the blood from his cut lip? </vt:lpstr>
      <vt:lpstr>Sharing answers</vt:lpstr>
      <vt:lpstr>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MONSTER CALLS</dc:title>
  <dc:creator>Bex Dennehy</dc:creator>
  <cp:lastModifiedBy>Aysha Freire</cp:lastModifiedBy>
  <cp:revision>125</cp:revision>
  <cp:lastPrinted>2018-11-13T08:07:09Z</cp:lastPrinted>
  <dcterms:created xsi:type="dcterms:W3CDTF">2018-11-11T15:57:55Z</dcterms:created>
  <dcterms:modified xsi:type="dcterms:W3CDTF">2018-11-21T10:32:27Z</dcterms:modified>
</cp:coreProperties>
</file>