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63" r:id="rId5"/>
    <p:sldId id="280" r:id="rId6"/>
    <p:sldId id="274" r:id="rId7"/>
    <p:sldId id="275" r:id="rId8"/>
    <p:sldId id="276" r:id="rId9"/>
    <p:sldId id="281" r:id="rId10"/>
    <p:sldId id="277" r:id="rId11"/>
    <p:sldId id="279" r:id="rId12"/>
  </p:sldIdLst>
  <p:sldSz cx="12192000" cy="6858000"/>
  <p:notesSz cx="6865938" cy="9998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ood, Lucy" initials="WL" lastIdx="1" clrIdx="0">
    <p:extLst>
      <p:ext uri="{19B8F6BF-5375-455C-9EA6-DF929625EA0E}">
        <p15:presenceInfo xmlns:p15="http://schemas.microsoft.com/office/powerpoint/2012/main" userId="Wood, Luc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5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B66B17-6424-A2F6-F2F2-1FF1DF5EDEB0}" v="4" dt="2020-06-06T08:27:31.9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Peutherer" userId="S::epeutherer@queensmeadacademy.org::72476c52-94bc-4342-aa22-4bc0eefbbd43" providerId="AD" clId="Web-{92B66B17-6424-A2F6-F2F2-1FF1DF5EDEB0}"/>
    <pc:docChg chg="delSld modSld">
      <pc:chgData name="E Peutherer" userId="S::epeutherer@queensmeadacademy.org::72476c52-94bc-4342-aa22-4bc0eefbbd43" providerId="AD" clId="Web-{92B66B17-6424-A2F6-F2F2-1FF1DF5EDEB0}" dt="2020-06-06T08:27:31.944" v="3"/>
      <pc:docMkLst>
        <pc:docMk/>
      </pc:docMkLst>
      <pc:sldChg chg="delSp modSp">
        <pc:chgData name="E Peutherer" userId="S::epeutherer@queensmeadacademy.org::72476c52-94bc-4342-aa22-4bc0eefbbd43" providerId="AD" clId="Web-{92B66B17-6424-A2F6-F2F2-1FF1DF5EDEB0}" dt="2020-06-06T08:26:32.178" v="1"/>
        <pc:sldMkLst>
          <pc:docMk/>
          <pc:sldMk cId="4268399292" sldId="263"/>
        </pc:sldMkLst>
        <pc:spChg chg="mod">
          <ac:chgData name="E Peutherer" userId="S::epeutherer@queensmeadacademy.org::72476c52-94bc-4342-aa22-4bc0eefbbd43" providerId="AD" clId="Web-{92B66B17-6424-A2F6-F2F2-1FF1DF5EDEB0}" dt="2020-06-06T08:26:13.538" v="0" actId="1076"/>
          <ac:spMkLst>
            <pc:docMk/>
            <pc:sldMk cId="4268399292" sldId="263"/>
            <ac:spMk id="18" creationId="{B370D3A3-4B18-46A8-9623-BCE4A8D48555}"/>
          </ac:spMkLst>
        </pc:spChg>
        <pc:grpChg chg="del">
          <ac:chgData name="E Peutherer" userId="S::epeutherer@queensmeadacademy.org::72476c52-94bc-4342-aa22-4bc0eefbbd43" providerId="AD" clId="Web-{92B66B17-6424-A2F6-F2F2-1FF1DF5EDEB0}" dt="2020-06-06T08:26:32.178" v="1"/>
          <ac:grpSpMkLst>
            <pc:docMk/>
            <pc:sldMk cId="4268399292" sldId="263"/>
            <ac:grpSpMk id="12" creationId="{AAF0C587-26AA-4439-B1E6-7689BCF8CAC6}"/>
          </ac:grpSpMkLst>
        </pc:grpChg>
      </pc:sldChg>
      <pc:sldChg chg="del">
        <pc:chgData name="E Peutherer" userId="S::epeutherer@queensmeadacademy.org::72476c52-94bc-4342-aa22-4bc0eefbbd43" providerId="AD" clId="Web-{92B66B17-6424-A2F6-F2F2-1FF1DF5EDEB0}" dt="2020-06-06T08:27:30.537" v="2"/>
        <pc:sldMkLst>
          <pc:docMk/>
          <pc:sldMk cId="3403214038" sldId="278"/>
        </pc:sldMkLst>
      </pc:sldChg>
      <pc:sldChg chg="del">
        <pc:chgData name="E Peutherer" userId="S::epeutherer@queensmeadacademy.org::72476c52-94bc-4342-aa22-4bc0eefbbd43" providerId="AD" clId="Web-{92B66B17-6424-A2F6-F2F2-1FF1DF5EDEB0}" dt="2020-06-06T08:27:31.944" v="3"/>
        <pc:sldMkLst>
          <pc:docMk/>
          <pc:sldMk cId="1017789013" sldId="28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21" descr="A gold and blue neck tie&#10;&#10;Description automatically generated">
            <a:extLst>
              <a:ext uri="{FF2B5EF4-FFF2-40B4-BE49-F238E27FC236}">
                <a16:creationId xmlns:a16="http://schemas.microsoft.com/office/drawing/2014/main" id="{8F45A21E-395F-4D24-82CF-EFB974683D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77" b="20845"/>
          <a:stretch/>
        </p:blipFill>
        <p:spPr>
          <a:xfrm>
            <a:off x="2989580" y="466821"/>
            <a:ext cx="9202420" cy="5966063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1A66894-5BDA-42C7-9C56-B221BACF2E90}"/>
              </a:ext>
            </a:extLst>
          </p:cNvPr>
          <p:cNvSpPr/>
          <p:nvPr userDrawn="1"/>
        </p:nvSpPr>
        <p:spPr>
          <a:xfrm>
            <a:off x="-19050" y="3050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84653011-51ED-431E-9C8A-9EA8E02609B3}"/>
              </a:ext>
            </a:extLst>
          </p:cNvPr>
          <p:cNvSpPr/>
          <p:nvPr userDrawn="1"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5DBE1E0-278E-4B95-BD44-45F1BD5C5BB9}"/>
              </a:ext>
            </a:extLst>
          </p:cNvPr>
          <p:cNvSpPr/>
          <p:nvPr userDrawn="1"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2" name="Picture 1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5872A2C9-815B-48AD-B7A4-ED683CFBDD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021FF40-5C85-4BAD-B578-9497888F3D55}"/>
              </a:ext>
            </a:extLst>
          </p:cNvPr>
          <p:cNvSpPr/>
          <p:nvPr userDrawn="1"/>
        </p:nvSpPr>
        <p:spPr>
          <a:xfrm>
            <a:off x="0" y="155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C6EDDCC-7ABD-464D-8544-B582D53FCBA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5000"/>
          </a:blip>
          <a:stretch>
            <a:fillRect/>
          </a:stretch>
        </p:blipFill>
        <p:spPr>
          <a:xfrm>
            <a:off x="7291388" y="466820"/>
            <a:ext cx="4622446" cy="596903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7896988-8E9D-4748-A38C-8584500B48C1}"/>
              </a:ext>
            </a:extLst>
          </p:cNvPr>
          <p:cNvSpPr txBox="1"/>
          <p:nvPr userDrawn="1"/>
        </p:nvSpPr>
        <p:spPr>
          <a:xfrm>
            <a:off x="7461250" y="797021"/>
            <a:ext cx="4438650" cy="120032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 parents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Thank you for supporting your child’s learning in science.</a:t>
            </a:r>
          </a:p>
          <a:p>
            <a:pPr algn="l"/>
            <a:endParaRPr lang="en-GB" sz="24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A958827-0B4B-4C81-97FC-47BD712B27C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1350" y="2368550"/>
            <a:ext cx="5473700" cy="13144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2-4 line sub-head giving context goes</a:t>
            </a:r>
            <a:br>
              <a:rPr lang="en-US" dirty="0"/>
            </a:br>
            <a:r>
              <a:rPr lang="en-US" dirty="0"/>
              <a:t>in here, using soft returns in order</a:t>
            </a:r>
            <a:br>
              <a:rPr lang="en-US" dirty="0"/>
            </a:br>
            <a:r>
              <a:rPr lang="en-US" dirty="0"/>
              <a:t>to follow the edge if possible</a:t>
            </a:r>
          </a:p>
          <a:p>
            <a:pPr lvl="0"/>
            <a:endParaRPr lang="en-GB" dirty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686A3046-759C-4E24-95D6-CF9C1592065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7700" y="5410200"/>
            <a:ext cx="5473700" cy="850900"/>
          </a:xfrm>
        </p:spPr>
        <p:txBody>
          <a:bodyPr anchor="ctr">
            <a:normAutofit/>
          </a:bodyPr>
          <a:lstStyle>
            <a:lvl1pPr marL="0" indent="0">
              <a:buNone/>
              <a:defRPr sz="2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Year ? </a:t>
            </a:r>
            <a:br>
              <a:rPr lang="en-US" dirty="0"/>
            </a:br>
            <a:r>
              <a:rPr lang="en-US" dirty="0"/>
              <a:t>Age ?? - ??</a:t>
            </a:r>
          </a:p>
        </p:txBody>
      </p:sp>
      <p:sp>
        <p:nvSpPr>
          <p:cNvPr id="42" name="Title 41">
            <a:extLst>
              <a:ext uri="{FF2B5EF4-FFF2-40B4-BE49-F238E27FC236}">
                <a16:creationId xmlns:a16="http://schemas.microsoft.com/office/drawing/2014/main" id="{7196C0DD-3AE5-48A5-B94A-349E485B0D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700" y="558768"/>
            <a:ext cx="5473700" cy="1395842"/>
          </a:xfrm>
        </p:spPr>
        <p:txBody>
          <a:bodyPr/>
          <a:lstStyle>
            <a:lvl1pPr>
              <a:lnSpc>
                <a:spcPct val="100000"/>
              </a:lnSpc>
              <a:defRPr b="1">
                <a:solidFill>
                  <a:schemeClr val="bg1"/>
                </a:solidFill>
                <a:latin typeface="Lato Black" panose="020F0502020204030203"/>
              </a:defRPr>
            </a:lvl1pPr>
          </a:lstStyle>
          <a:p>
            <a:r>
              <a:rPr lang="en-US" dirty="0"/>
              <a:t>Lesson plan main title in here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25614147-8486-4B4F-AFE4-8D1FD669390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396769" y="1805354"/>
            <a:ext cx="4391025" cy="4657359"/>
          </a:xfrm>
        </p:spPr>
        <p:txBody>
          <a:bodyPr/>
          <a:lstStyle>
            <a:lvl1pPr marL="0" indent="0">
              <a:buNone/>
              <a:defRPr sz="1800" b="1" i="1">
                <a:solidFill>
                  <a:schemeClr val="bg1"/>
                </a:solidFill>
              </a:defRPr>
            </a:lvl1pPr>
            <a:lvl2pPr>
              <a:defRPr/>
            </a:lvl2pPr>
          </a:lstStyle>
          <a:p>
            <a:pPr lvl="0"/>
            <a:r>
              <a:rPr lang="en-US" dirty="0"/>
              <a:t>Before the session:</a:t>
            </a:r>
          </a:p>
          <a:p>
            <a:pPr lvl="1"/>
            <a:r>
              <a:rPr lang="en-US" dirty="0"/>
              <a:t>Please read slide 2</a:t>
            </a:r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Heade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DAA8FE-847F-4D9E-A81C-C849605A36B8}"/>
              </a:ext>
            </a:extLst>
          </p:cNvPr>
          <p:cNvSpPr/>
          <p:nvPr userDrawn="1"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9034C9-0D7A-45E7-979E-10B045F13D55}"/>
              </a:ext>
            </a:extLst>
          </p:cNvPr>
          <p:cNvSpPr/>
          <p:nvPr userDrawn="1"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2AEF78-1F04-41CD-944E-8A24CCA7650C}"/>
              </a:ext>
            </a:extLst>
          </p:cNvPr>
          <p:cNvSpPr/>
          <p:nvPr userDrawn="1"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9659736-92C2-4CCE-B9B2-15817212ABF5}"/>
              </a:ext>
            </a:extLst>
          </p:cNvPr>
          <p:cNvSpPr/>
          <p:nvPr userDrawn="1"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972D602-3319-4623-97D7-2346F2D3BF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itle 22">
            <a:extLst>
              <a:ext uri="{FF2B5EF4-FFF2-40B4-BE49-F238E27FC236}">
                <a16:creationId xmlns:a16="http://schemas.microsoft.com/office/drawing/2014/main" id="{B434DC55-B6EE-4077-99D8-06592D76FE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8484" y="-147"/>
            <a:ext cx="10515600" cy="532130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Lato Black" panose="020F0502020204030203"/>
              </a:defRPr>
            </a:lvl1pPr>
          </a:lstStyle>
          <a:p>
            <a:r>
              <a:rPr lang="en-US" dirty="0"/>
              <a:t>Header</a:t>
            </a:r>
            <a:endParaRPr lang="en-GB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9156D177-5801-4EA1-8527-B2D4421346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bg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7200B17B-2760-4364-B7FE-B044503A21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98600" y="520700"/>
            <a:ext cx="10515484" cy="387672"/>
          </a:xfrm>
        </p:spPr>
        <p:txBody>
          <a:bodyPr/>
          <a:lstStyle>
            <a:lvl1pPr marL="0" indent="0">
              <a:buNone/>
              <a:defRPr sz="2400" b="1" i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Sub header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th Heade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DAA8FE-847F-4D9E-A81C-C849605A36B8}"/>
              </a:ext>
            </a:extLst>
          </p:cNvPr>
          <p:cNvSpPr/>
          <p:nvPr userDrawn="1"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9034C9-0D7A-45E7-979E-10B045F13D55}"/>
              </a:ext>
            </a:extLst>
          </p:cNvPr>
          <p:cNvSpPr/>
          <p:nvPr userDrawn="1"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2AEF78-1F04-41CD-944E-8A24CCA7650C}"/>
              </a:ext>
            </a:extLst>
          </p:cNvPr>
          <p:cNvSpPr/>
          <p:nvPr userDrawn="1"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9659736-92C2-4CCE-B9B2-15817212ABF5}"/>
              </a:ext>
            </a:extLst>
          </p:cNvPr>
          <p:cNvSpPr/>
          <p:nvPr userDrawn="1"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972D602-3319-4623-97D7-2346F2D3BF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itle 22">
            <a:extLst>
              <a:ext uri="{FF2B5EF4-FFF2-40B4-BE49-F238E27FC236}">
                <a16:creationId xmlns:a16="http://schemas.microsoft.com/office/drawing/2014/main" id="{B434DC55-B6EE-4077-99D8-06592D76FE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8484" y="-147"/>
            <a:ext cx="10515600" cy="532130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Lato Black" panose="020F0502020204030203"/>
              </a:defRPr>
            </a:lvl1pPr>
          </a:lstStyle>
          <a:p>
            <a:r>
              <a:rPr lang="en-US" dirty="0"/>
              <a:t>Header</a:t>
            </a:r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DC67356-C01B-4857-B787-F7594B7ECDC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98484" y="879794"/>
            <a:ext cx="10515601" cy="327033"/>
          </a:xfrm>
        </p:spPr>
        <p:txBody>
          <a:bodyPr>
            <a:normAutofit/>
          </a:bodyPr>
          <a:lstStyle>
            <a:lvl1pPr marL="0" indent="0" rtl="0">
              <a:buNone/>
              <a:defRPr sz="18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(additional information - always in brackets)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9156D177-5801-4EA1-8527-B2D4421346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bg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7200B17B-2760-4364-B7FE-B044503A21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98600" y="520700"/>
            <a:ext cx="10515484" cy="387672"/>
          </a:xfrm>
        </p:spPr>
        <p:txBody>
          <a:bodyPr/>
          <a:lstStyle>
            <a:lvl1pPr marL="0" indent="0">
              <a:buNone/>
              <a:defRPr sz="2400" b="1" i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Sub header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015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ith Sid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38F5CB9-9E61-4B57-8544-30C6997F8314}"/>
              </a:ext>
            </a:extLst>
          </p:cNvPr>
          <p:cNvSpPr/>
          <p:nvPr userDrawn="1"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BCBAED82-2212-45F3-A4AB-22D57CA37E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7" name="Slide Number Placeholder 29">
            <a:extLst>
              <a:ext uri="{FF2B5EF4-FFF2-40B4-BE49-F238E27FC236}">
                <a16:creationId xmlns:a16="http://schemas.microsoft.com/office/drawing/2014/main" id="{45B1E787-C8F0-4FBF-997A-FC54DF86F62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tx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9">
            <a:extLst>
              <a:ext uri="{FF2B5EF4-FFF2-40B4-BE49-F238E27FC236}">
                <a16:creationId xmlns:a16="http://schemas.microsoft.com/office/drawing/2014/main" id="{EEFDF487-C62E-47A1-9C76-3CB9A89BA7A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tx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0609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7" r:id="rId3"/>
    <p:sldLayoutId id="2147483655" r:id="rId4"/>
    <p:sldLayoutId id="2147483656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6580" y="476878"/>
            <a:ext cx="8465420" cy="5966063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-19050" y="3050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Properties and changes of materials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8DA896D1-C048-4C77-9F3B-54911F60C082}"/>
              </a:ext>
            </a:extLst>
          </p:cNvPr>
          <p:cNvSpPr/>
          <p:nvPr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9FD0E528-065B-4B07-8252-55F07F81D4F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89437" y="3052659"/>
            <a:ext cx="54229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Investigating thermal insulators</a:t>
            </a:r>
          </a:p>
        </p:txBody>
      </p:sp>
      <p:sp>
        <p:nvSpPr>
          <p:cNvPr id="20" name="Title 6">
            <a:extLst>
              <a:ext uri="{FF2B5EF4-FFF2-40B4-BE49-F238E27FC236}">
                <a16:creationId xmlns:a16="http://schemas.microsoft.com/office/drawing/2014/main" id="{84AD8CF2-1F27-4141-A103-04168FC7AC96}"/>
              </a:ext>
            </a:extLst>
          </p:cNvPr>
          <p:cNvSpPr txBox="1">
            <a:spLocks/>
          </p:cNvSpPr>
          <p:nvPr/>
        </p:nvSpPr>
        <p:spPr>
          <a:xfrm>
            <a:off x="717550" y="5439710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Year 5</a:t>
            </a:r>
            <a:b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Age 9 - 10</a:t>
            </a:r>
          </a:p>
        </p:txBody>
      </p: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7F61F-CA84-48FC-923C-C18F57556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Properties and changes of materials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45BB7E4-5010-4AED-94E3-9DA2E07AB4F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F161EA-2DD3-4E66-9DB5-68706A8F5EC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8484" y="557939"/>
            <a:ext cx="10515484" cy="387672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Investigating </a:t>
            </a:r>
            <a:r>
              <a:rPr lang="en-GB" dirty="0"/>
              <a:t>thermal insulators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E25636A-B5B7-492C-BB81-DF5FAB2B165E}"/>
              </a:ext>
            </a:extLst>
          </p:cNvPr>
          <p:cNvSpPr txBox="1">
            <a:spLocks/>
          </p:cNvSpPr>
          <p:nvPr/>
        </p:nvSpPr>
        <p:spPr>
          <a:xfrm>
            <a:off x="838200" y="1644140"/>
            <a:ext cx="5181600" cy="26348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Key Learning</a:t>
            </a:r>
          </a:p>
          <a:p>
            <a:r>
              <a:rPr lang="en-GB" sz="2000" dirty="0"/>
              <a:t>Thermal insulators do not allow heat to pass through them easily.</a:t>
            </a:r>
          </a:p>
          <a:p>
            <a:r>
              <a:rPr lang="en-GB" sz="2000" dirty="0">
                <a:solidFill>
                  <a:schemeClr val="tx1"/>
                </a:solidFill>
              </a:rPr>
              <a:t>Materials which trap air inside them are good thermal insulators.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5A0C3EB-047A-46DE-8E70-CE2935951BF1}"/>
              </a:ext>
            </a:extLst>
          </p:cNvPr>
          <p:cNvSpPr txBox="1">
            <a:spLocks/>
          </p:cNvSpPr>
          <p:nvPr/>
        </p:nvSpPr>
        <p:spPr>
          <a:xfrm>
            <a:off x="838198" y="4367815"/>
            <a:ext cx="5181600" cy="18091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I can…</a:t>
            </a:r>
          </a:p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investigate how to stop a snowman melting using a comparative test.</a:t>
            </a:r>
          </a:p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plot a bar chart or a line graph with my results.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A2DF2BE-4D15-49DB-89B6-ED5A16E80E1E}"/>
              </a:ext>
            </a:extLst>
          </p:cNvPr>
          <p:cNvSpPr txBox="1">
            <a:spLocks/>
          </p:cNvSpPr>
          <p:nvPr/>
        </p:nvSpPr>
        <p:spPr>
          <a:xfrm>
            <a:off x="6141599" y="1644140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b="1" dirty="0">
                <a:solidFill>
                  <a:schemeClr val="accent1"/>
                </a:solidFill>
              </a:rPr>
              <a:t>Activities </a:t>
            </a:r>
            <a:r>
              <a:rPr lang="en-GB" sz="1800" dirty="0">
                <a:solidFill>
                  <a:schemeClr val="accent1"/>
                </a:solidFill>
              </a:rPr>
              <a:t>(pages 3-6): 60 - 80 mins </a:t>
            </a:r>
            <a:r>
              <a:rPr lang="en-GB" sz="1200" dirty="0">
                <a:solidFill>
                  <a:schemeClr val="accent1"/>
                </a:solidFill>
              </a:rPr>
              <a:t>(allowing for melting time)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</a:rPr>
              <a:t>Household items to support learning:</a:t>
            </a:r>
          </a:p>
          <a:p>
            <a:r>
              <a:rPr lang="en-GB" sz="1800" dirty="0">
                <a:solidFill>
                  <a:srgbClr val="0070C0"/>
                </a:solidFill>
              </a:rPr>
              <a:t>Two ice cubes of the same size.</a:t>
            </a:r>
          </a:p>
          <a:p>
            <a:r>
              <a:rPr lang="en-GB" sz="1800" dirty="0">
                <a:solidFill>
                  <a:srgbClr val="0070C0"/>
                </a:solidFill>
              </a:rPr>
              <a:t>A piece of flexible material such as bubble wrap or a cleaning cloth.</a:t>
            </a:r>
          </a:p>
          <a:p>
            <a:r>
              <a:rPr lang="en-GB" sz="1800" dirty="0">
                <a:solidFill>
                  <a:srgbClr val="0070C0"/>
                </a:solidFill>
              </a:rPr>
              <a:t>Scissors and a ruler.</a:t>
            </a:r>
          </a:p>
          <a:p>
            <a:r>
              <a:rPr lang="en-GB" sz="1800" dirty="0">
                <a:solidFill>
                  <a:schemeClr val="tx1"/>
                </a:solidFill>
              </a:rPr>
              <a:t>Use squared paper and a pencil for recording. </a:t>
            </a:r>
            <a:r>
              <a:rPr lang="en-GB" sz="1800" i="1" dirty="0">
                <a:solidFill>
                  <a:schemeClr val="tx1"/>
                </a:solidFill>
              </a:rPr>
              <a:t>Alternatively you may wish to print: </a:t>
            </a:r>
            <a:br>
              <a:rPr lang="en-GB" sz="1800" i="1" dirty="0">
                <a:solidFill>
                  <a:schemeClr val="tx1"/>
                </a:solidFill>
              </a:rPr>
            </a:br>
            <a:r>
              <a:rPr lang="en-GB" sz="1800" i="1" dirty="0">
                <a:solidFill>
                  <a:schemeClr val="tx1"/>
                </a:solidFill>
              </a:rPr>
              <a:t>page 5 (for drawing a bar chart) or </a:t>
            </a:r>
            <a:br>
              <a:rPr lang="en-GB" sz="1800" i="1" dirty="0">
                <a:solidFill>
                  <a:schemeClr val="tx1"/>
                </a:solidFill>
              </a:rPr>
            </a:br>
            <a:r>
              <a:rPr lang="en-GB" sz="1800" i="1" dirty="0">
                <a:solidFill>
                  <a:schemeClr val="tx1"/>
                </a:solidFill>
              </a:rPr>
              <a:t>page 6 (for drawing a line graph).</a:t>
            </a:r>
          </a:p>
          <a:p>
            <a:pPr marL="0" indent="0">
              <a:buNone/>
            </a:pPr>
            <a:r>
              <a:rPr lang="en-GB" sz="1800" b="1" dirty="0">
                <a:solidFill>
                  <a:srgbClr val="0070C0"/>
                </a:solidFill>
              </a:rPr>
              <a:t>Taking it further… </a:t>
            </a:r>
            <a:r>
              <a:rPr lang="en-GB" sz="1800" dirty="0">
                <a:solidFill>
                  <a:srgbClr val="0070C0"/>
                </a:solidFill>
              </a:rPr>
              <a:t>(</a:t>
            </a:r>
            <a:r>
              <a:rPr lang="en-GB" sz="1800" dirty="0">
                <a:solidFill>
                  <a:schemeClr val="accent1"/>
                </a:solidFill>
              </a:rPr>
              <a:t>page 7):</a:t>
            </a:r>
            <a:endParaRPr lang="en-GB" sz="1800" dirty="0">
              <a:solidFill>
                <a:srgbClr val="0070C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You may like to extend your investigation by exploring different types of materials or additional  layers of material.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" name="Picture 9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049F29F3-09B7-46A1-8E1F-1F1D9C7DB99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16" y="65177"/>
            <a:ext cx="1080518" cy="1080518"/>
          </a:xfrm>
          <a:prstGeom prst="rect">
            <a:avLst/>
          </a:prstGeom>
        </p:spPr>
      </p:pic>
      <p:pic>
        <p:nvPicPr>
          <p:cNvPr id="9" name="Picture 8" descr="Notepad, Memo, Pencil, Writing, Note">
            <a:extLst>
              <a:ext uri="{FF2B5EF4-FFF2-40B4-BE49-F238E27FC236}">
                <a16:creationId xmlns:a16="http://schemas.microsoft.com/office/drawing/2014/main" id="{032CACF9-31BB-4307-8499-8D2D0F58D2C2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9666" y="4061100"/>
            <a:ext cx="648647" cy="613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7651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B364-E014-4A32-B5DD-51EF2141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Explore, review, think, talk…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913D-5DCF-447A-AD49-853B595D9F8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DA4C8-86CE-4415-8D04-4F684F395F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8600" y="542598"/>
            <a:ext cx="10515484" cy="3876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How could you stop a snowman from melting?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2D9BE05-8D1B-4001-B101-B143BDE0F8F5}"/>
              </a:ext>
            </a:extLst>
          </p:cNvPr>
          <p:cNvSpPr txBox="1">
            <a:spLocks/>
          </p:cNvSpPr>
          <p:nvPr/>
        </p:nvSpPr>
        <p:spPr>
          <a:xfrm>
            <a:off x="838201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endParaRPr lang="en-GB" sz="2000" i="1" dirty="0">
              <a:solidFill>
                <a:srgbClr val="FF0000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BE528BD-6765-41EB-BCFF-23AD5C22DABE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200" dirty="0">
                <a:solidFill>
                  <a:schemeClr val="tx1"/>
                </a:solidFill>
              </a:rPr>
              <a:t>Imagine you have just made a snowman. How could you stop it from melting?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solidFill>
                  <a:schemeClr val="tx1"/>
                </a:solidFill>
              </a:rPr>
              <a:t>Which of these children do you agree with?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solidFill>
                  <a:schemeClr val="tx1"/>
                </a:solidFill>
              </a:rPr>
              <a:t>Do you have a different idea?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solidFill>
                  <a:schemeClr val="tx1"/>
                </a:solidFill>
              </a:rPr>
              <a:t>Might the type of jacket make a difference?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solidFill>
                  <a:srgbClr val="0070C0"/>
                </a:solidFill>
              </a:rPr>
              <a:t>Talk or think about how you might investigate this question.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B46AC2-87E5-4792-B4B5-8EEC446DFCD9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(5 minutes)</a:t>
            </a:r>
          </a:p>
        </p:txBody>
      </p:sp>
      <p:pic>
        <p:nvPicPr>
          <p:cNvPr id="10" name="Picture 9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C66943B3-831E-4F8A-9B78-7A872D2A517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16" y="65177"/>
            <a:ext cx="1080518" cy="10805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B83BF9-6408-46C5-9BC4-C06245A3D9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2"/>
          <a:stretch/>
        </p:blipFill>
        <p:spPr>
          <a:xfrm>
            <a:off x="1189608" y="1695634"/>
            <a:ext cx="4195703" cy="431654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3763C3-766C-4A96-BA5E-B06EF668A8CA}"/>
              </a:ext>
            </a:extLst>
          </p:cNvPr>
          <p:cNvSpPr txBox="1"/>
          <p:nvPr/>
        </p:nvSpPr>
        <p:spPr>
          <a:xfrm>
            <a:off x="4323426" y="5550518"/>
            <a:ext cx="1545456" cy="461665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000" i="1" kern="0" dirty="0">
                <a:ea typeface="Lato Black" panose="020F0502020204030203" pitchFamily="34" charset="0"/>
                <a:cs typeface="Lato Black" panose="020F0502020204030203" pitchFamily="34" charset="0"/>
              </a:rPr>
              <a:t>Concept Cartoons, 2000. Reproduced courtesy of Millgate House Education Ltd.</a:t>
            </a:r>
          </a:p>
        </p:txBody>
      </p:sp>
    </p:spTree>
    <p:extLst>
      <p:ext uri="{BB962C8B-B14F-4D97-AF65-F5344CB8AC3E}">
        <p14:creationId xmlns:p14="http://schemas.microsoft.com/office/powerpoint/2010/main" val="973578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B364-E014-4A32-B5DD-51EF2141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could you stop a snowman melting?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913D-5DCF-447A-AD49-853B595D9F8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DA4C8-86CE-4415-8D04-4F684F395F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8600" y="548991"/>
            <a:ext cx="10515484" cy="3876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Investigating how </a:t>
            </a:r>
            <a:r>
              <a:rPr lang="en-GB"/>
              <a:t>quickly an </a:t>
            </a:r>
            <a:r>
              <a:rPr lang="en-GB" dirty="0"/>
              <a:t>ice cube melts with or without a ‘jacket’ on.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2D9BE05-8D1B-4001-B101-B143BDE0F8F5}"/>
              </a:ext>
            </a:extLst>
          </p:cNvPr>
          <p:cNvSpPr txBox="1">
            <a:spLocks/>
          </p:cNvSpPr>
          <p:nvPr/>
        </p:nvSpPr>
        <p:spPr>
          <a:xfrm>
            <a:off x="838201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</a:rPr>
              <a:t>It is hard to investigate a snowman without any snow! 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</a:rPr>
              <a:t>Instead, you can use an ice cube and bubble wrap as a model snowman and jacket.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800" i="1" dirty="0">
                <a:solidFill>
                  <a:srgbClr val="FF0000"/>
                </a:solidFill>
              </a:rPr>
              <a:t>Ask an adult to work with you.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0070C0"/>
                </a:solidFill>
              </a:rPr>
              <a:t>You will need: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rgbClr val="0070C0"/>
                </a:solidFill>
              </a:rPr>
              <a:t>Two ice cubes of</a:t>
            </a:r>
            <a:br>
              <a:rPr lang="en-GB" sz="1800" dirty="0">
                <a:solidFill>
                  <a:srgbClr val="0070C0"/>
                </a:solidFill>
              </a:rPr>
            </a:br>
            <a:r>
              <a:rPr lang="en-GB" sz="1800" dirty="0">
                <a:solidFill>
                  <a:srgbClr val="0070C0"/>
                </a:solidFill>
              </a:rPr>
              <a:t>the same size.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rgbClr val="0070C0"/>
                </a:solidFill>
              </a:rPr>
              <a:t>A piece of</a:t>
            </a:r>
            <a:br>
              <a:rPr lang="en-GB" sz="1800" dirty="0">
                <a:solidFill>
                  <a:srgbClr val="0070C0"/>
                </a:solidFill>
              </a:rPr>
            </a:br>
            <a:r>
              <a:rPr lang="en-GB" sz="1800" dirty="0">
                <a:solidFill>
                  <a:srgbClr val="0070C0"/>
                </a:solidFill>
              </a:rPr>
              <a:t>bubble wrap </a:t>
            </a:r>
            <a:br>
              <a:rPr lang="en-GB" sz="1800" dirty="0">
                <a:solidFill>
                  <a:srgbClr val="0070C0"/>
                </a:solidFill>
              </a:rPr>
            </a:br>
            <a:r>
              <a:rPr lang="en-GB" sz="1800" dirty="0">
                <a:solidFill>
                  <a:srgbClr val="0070C0"/>
                </a:solidFill>
              </a:rPr>
              <a:t>(or cloth).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rgbClr val="0070C0"/>
                </a:solidFill>
              </a:rPr>
              <a:t>Scissors, a ruler</a:t>
            </a:r>
            <a:br>
              <a:rPr lang="en-GB" sz="1800" dirty="0">
                <a:solidFill>
                  <a:srgbClr val="0070C0"/>
                </a:solidFill>
              </a:rPr>
            </a:br>
            <a:r>
              <a:rPr lang="en-GB" sz="1800" dirty="0">
                <a:solidFill>
                  <a:srgbClr val="0070C0"/>
                </a:solidFill>
              </a:rPr>
              <a:t>and a clock.</a:t>
            </a:r>
          </a:p>
          <a:p>
            <a:pPr>
              <a:lnSpc>
                <a:spcPct val="100000"/>
              </a:lnSpc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BE528BD-6765-41EB-BCFF-23AD5C22DABE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AutoNum type="arabicPeriod"/>
            </a:pPr>
            <a:r>
              <a:rPr lang="en-GB" sz="1700" i="1" dirty="0">
                <a:solidFill>
                  <a:schemeClr val="tx1"/>
                </a:solidFill>
              </a:rPr>
              <a:t>Take the two ice cubes out </a:t>
            </a:r>
            <a:br>
              <a:rPr lang="en-GB" sz="1700" i="1" dirty="0">
                <a:solidFill>
                  <a:schemeClr val="tx1"/>
                </a:solidFill>
              </a:rPr>
            </a:br>
            <a:r>
              <a:rPr lang="en-GB" sz="1700" i="1" dirty="0">
                <a:solidFill>
                  <a:schemeClr val="tx1"/>
                </a:solidFill>
              </a:rPr>
              <a:t>of the freezer. </a:t>
            </a:r>
            <a:r>
              <a:rPr lang="en-GB" sz="1700" b="1" i="1" dirty="0">
                <a:solidFill>
                  <a:schemeClr val="tx1"/>
                </a:solidFill>
              </a:rPr>
              <a:t>Measure and </a:t>
            </a:r>
            <a:br>
              <a:rPr lang="en-GB" sz="1700" b="1" i="1" dirty="0">
                <a:solidFill>
                  <a:schemeClr val="tx1"/>
                </a:solidFill>
              </a:rPr>
            </a:br>
            <a:r>
              <a:rPr lang="en-GB" sz="1700" b="1" i="1" dirty="0">
                <a:solidFill>
                  <a:schemeClr val="tx1"/>
                </a:solidFill>
              </a:rPr>
              <a:t>record their lengths in mm</a:t>
            </a:r>
            <a:r>
              <a:rPr lang="en-GB" sz="1700" i="1" dirty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GB" sz="1700" i="1" dirty="0">
                <a:solidFill>
                  <a:schemeClr val="tx1"/>
                </a:solidFill>
              </a:rPr>
              <a:t>Cut a 15-20 cm square piece </a:t>
            </a:r>
            <a:br>
              <a:rPr lang="en-GB" sz="1700" i="1" dirty="0">
                <a:solidFill>
                  <a:schemeClr val="tx1"/>
                </a:solidFill>
              </a:rPr>
            </a:br>
            <a:r>
              <a:rPr lang="en-GB" sz="1700" i="1" dirty="0">
                <a:solidFill>
                  <a:schemeClr val="tx1"/>
                </a:solidFill>
              </a:rPr>
              <a:t>of bubble wrap or cloth.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GB" sz="1700" i="1" dirty="0">
                <a:solidFill>
                  <a:schemeClr val="tx1"/>
                </a:solidFill>
              </a:rPr>
              <a:t>Wrap one ice cube in the </a:t>
            </a:r>
            <a:br>
              <a:rPr lang="en-GB" sz="1700" i="1" dirty="0">
                <a:solidFill>
                  <a:schemeClr val="tx1"/>
                </a:solidFill>
              </a:rPr>
            </a:br>
            <a:r>
              <a:rPr lang="en-GB" sz="1700" i="1" dirty="0">
                <a:solidFill>
                  <a:schemeClr val="tx1"/>
                </a:solidFill>
              </a:rPr>
              <a:t>bubble wrap or cloth. </a:t>
            </a:r>
            <a:br>
              <a:rPr lang="en-GB" sz="1700" i="1" dirty="0">
                <a:solidFill>
                  <a:schemeClr val="tx1"/>
                </a:solidFill>
              </a:rPr>
            </a:br>
            <a:r>
              <a:rPr lang="en-GB" sz="1700" i="1" dirty="0">
                <a:solidFill>
                  <a:schemeClr val="tx1"/>
                </a:solidFill>
              </a:rPr>
              <a:t>Leave the second ice cube </a:t>
            </a:r>
            <a:br>
              <a:rPr lang="en-GB" sz="1700" i="1" dirty="0">
                <a:solidFill>
                  <a:schemeClr val="tx1"/>
                </a:solidFill>
              </a:rPr>
            </a:br>
            <a:r>
              <a:rPr lang="en-GB" sz="1700" i="1" dirty="0">
                <a:solidFill>
                  <a:schemeClr val="tx1"/>
                </a:solidFill>
              </a:rPr>
              <a:t>uncovered.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GB" sz="1700" i="1" dirty="0">
                <a:solidFill>
                  <a:schemeClr val="tx1"/>
                </a:solidFill>
              </a:rPr>
              <a:t>Put the ice cubes </a:t>
            </a:r>
            <a:r>
              <a:rPr lang="en-GB" sz="1700" b="1" i="1" dirty="0">
                <a:solidFill>
                  <a:schemeClr val="tx1"/>
                </a:solidFill>
              </a:rPr>
              <a:t>in the same place for 20 minutes</a:t>
            </a:r>
            <a:r>
              <a:rPr lang="en-GB" sz="1700" i="1" dirty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GB" sz="1700" i="1" dirty="0">
                <a:solidFill>
                  <a:schemeClr val="tx1"/>
                </a:solidFill>
              </a:rPr>
              <a:t>Unwrap the ‘jacket’. </a:t>
            </a:r>
            <a:r>
              <a:rPr lang="en-GB" sz="1700" b="1" i="1" dirty="0">
                <a:solidFill>
                  <a:schemeClr val="tx1"/>
                </a:solidFill>
              </a:rPr>
              <a:t>Measure the length of both ice cubes</a:t>
            </a:r>
            <a:r>
              <a:rPr lang="en-GB" sz="1700" i="1" dirty="0">
                <a:solidFill>
                  <a:schemeClr val="tx1"/>
                </a:solidFill>
              </a:rPr>
              <a:t>. Wrap up again and leave for another 20 minutes.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GB" sz="1700" b="1" i="1" dirty="0">
                <a:solidFill>
                  <a:schemeClr val="tx1"/>
                </a:solidFill>
              </a:rPr>
              <a:t>Repeat</a:t>
            </a:r>
            <a:r>
              <a:rPr lang="en-GB" sz="1700" i="1" dirty="0">
                <a:solidFill>
                  <a:schemeClr val="tx1"/>
                </a:solidFill>
              </a:rPr>
              <a:t> the measurement after </a:t>
            </a:r>
            <a:r>
              <a:rPr lang="en-GB" sz="1700" b="1" i="1" dirty="0">
                <a:solidFill>
                  <a:schemeClr val="tx1"/>
                </a:solidFill>
              </a:rPr>
              <a:t>40 and 60 minutes</a:t>
            </a:r>
            <a:r>
              <a:rPr lang="en-GB" sz="1700" i="1" dirty="0">
                <a:solidFill>
                  <a:schemeClr val="tx1"/>
                </a:solidFill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800" i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30AF59-747B-42F0-BC02-9A95F6C0CA16}"/>
              </a:ext>
            </a:extLst>
          </p:cNvPr>
          <p:cNvSpPr txBox="1"/>
          <p:nvPr/>
        </p:nvSpPr>
        <p:spPr>
          <a:xfrm>
            <a:off x="1468072" y="800778"/>
            <a:ext cx="822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(pages 4-6: 60 minutes to collect your results, 15-20 minutes to analyse your results) </a:t>
            </a:r>
          </a:p>
        </p:txBody>
      </p:sp>
      <p:pic>
        <p:nvPicPr>
          <p:cNvPr id="10" name="Picture 9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9288BAA7-7C21-440D-B889-2F9711789D1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16" y="65177"/>
            <a:ext cx="1080518" cy="1080518"/>
          </a:xfrm>
          <a:prstGeom prst="rect">
            <a:avLst/>
          </a:prstGeom>
        </p:spPr>
      </p:pic>
      <p:pic>
        <p:nvPicPr>
          <p:cNvPr id="9" name="Picture 8" descr="A picture containing blue, table, water, white&#10;&#10;Description automatically generated">
            <a:extLst>
              <a:ext uri="{FF2B5EF4-FFF2-40B4-BE49-F238E27FC236}">
                <a16:creationId xmlns:a16="http://schemas.microsoft.com/office/drawing/2014/main" id="{0C10079E-E9B0-4161-AE53-1440A985EB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17" b="27109"/>
          <a:stretch/>
        </p:blipFill>
        <p:spPr>
          <a:xfrm>
            <a:off x="3548132" y="3604759"/>
            <a:ext cx="1911446" cy="821511"/>
          </a:xfrm>
          <a:prstGeom prst="rect">
            <a:avLst/>
          </a:prstGeom>
        </p:spPr>
      </p:pic>
      <p:pic>
        <p:nvPicPr>
          <p:cNvPr id="12" name="Picture 11" descr="A close up of a blue wall&#10;&#10;Description automatically generated">
            <a:extLst>
              <a:ext uri="{FF2B5EF4-FFF2-40B4-BE49-F238E27FC236}">
                <a16:creationId xmlns:a16="http://schemas.microsoft.com/office/drawing/2014/main" id="{C376A438-BEDB-46E3-898D-32BE212C992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132" y="4527257"/>
            <a:ext cx="1911446" cy="14963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8ABC719-86E8-403A-919F-FC6CA9A72C8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4" r="33547" b="14833"/>
          <a:stretch/>
        </p:blipFill>
        <p:spPr>
          <a:xfrm>
            <a:off x="9368589" y="1696910"/>
            <a:ext cx="1792703" cy="1406371"/>
          </a:xfrm>
          <a:prstGeom prst="rect">
            <a:avLst/>
          </a:prstGeom>
        </p:spPr>
      </p:pic>
      <p:pic>
        <p:nvPicPr>
          <p:cNvPr id="16" name="Picture 15" descr="A picture containing water, white, sitting, table&#10;&#10;Description automatically generated">
            <a:extLst>
              <a:ext uri="{FF2B5EF4-FFF2-40B4-BE49-F238E27FC236}">
                <a16:creationId xmlns:a16="http://schemas.microsoft.com/office/drawing/2014/main" id="{A95EC58B-F1BB-466E-9206-FB3ED2FF43C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2" b="15102"/>
          <a:stretch/>
        </p:blipFill>
        <p:spPr>
          <a:xfrm>
            <a:off x="9300830" y="3208392"/>
            <a:ext cx="1860462" cy="102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217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A5566C-1F10-4C8B-8609-FC4A26683B8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3C298-E2AB-48E7-8261-F666934466FF}"/>
              </a:ext>
            </a:extLst>
          </p:cNvPr>
          <p:cNvSpPr txBox="1">
            <a:spLocks/>
          </p:cNvSpPr>
          <p:nvPr/>
        </p:nvSpPr>
        <p:spPr>
          <a:xfrm>
            <a:off x="251534" y="146768"/>
            <a:ext cx="3317289" cy="633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FF0000"/>
                </a:solidFill>
              </a:rPr>
              <a:t>Option 1 – Use your results to plot a bar chart.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7030A0"/>
                </a:solidFill>
              </a:rPr>
              <a:t>Results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7030A0"/>
                </a:solidFill>
              </a:rPr>
              <a:t>Plot a bar chart showing the length of each ice cube at the start and after 20, 40 and 60 minutes.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7030A0"/>
                </a:solidFill>
              </a:rPr>
              <a:t>What have you found out? Try to explain your results. </a:t>
            </a:r>
            <a:r>
              <a:rPr lang="en-GB" sz="1600" i="1" dirty="0">
                <a:solidFill>
                  <a:srgbClr val="7030A0"/>
                </a:solidFill>
              </a:rPr>
              <a:t>Use the word bank to help you.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7030A0"/>
                </a:solidFill>
              </a:rPr>
              <a:t>Which variables did you need to keep the same?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963C878-0145-4B39-83A1-0FA000DA3A76}"/>
              </a:ext>
            </a:extLst>
          </p:cNvPr>
          <p:cNvSpPr txBox="1">
            <a:spLocks/>
          </p:cNvSpPr>
          <p:nvPr/>
        </p:nvSpPr>
        <p:spPr>
          <a:xfrm>
            <a:off x="3751487" y="146767"/>
            <a:ext cx="7712155" cy="65747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I can investigate using a comparative test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I can plot a bar chart.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D6D5B96-D9FB-4778-8A1B-30872830F6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031187"/>
              </p:ext>
            </p:extLst>
          </p:nvPr>
        </p:nvGraphicFramePr>
        <p:xfrm>
          <a:off x="301691" y="1194327"/>
          <a:ext cx="3201670" cy="1911287"/>
        </p:xfrm>
        <a:graphic>
          <a:graphicData uri="http://schemas.openxmlformats.org/drawingml/2006/table">
            <a:tbl>
              <a:tblPr firstRow="1" firstCol="1" bandRow="1"/>
              <a:tblGrid>
                <a:gridCol w="1170305">
                  <a:extLst>
                    <a:ext uri="{9D8B030D-6E8A-4147-A177-3AD203B41FA5}">
                      <a16:colId xmlns:a16="http://schemas.microsoft.com/office/drawing/2014/main" val="3086777247"/>
                    </a:ext>
                  </a:extLst>
                </a:gridCol>
                <a:gridCol w="979467">
                  <a:extLst>
                    <a:ext uri="{9D8B030D-6E8A-4147-A177-3AD203B41FA5}">
                      <a16:colId xmlns:a16="http://schemas.microsoft.com/office/drawing/2014/main" val="1697126527"/>
                    </a:ext>
                  </a:extLst>
                </a:gridCol>
                <a:gridCol w="1051898">
                  <a:extLst>
                    <a:ext uri="{9D8B030D-6E8A-4147-A177-3AD203B41FA5}">
                      <a16:colId xmlns:a16="http://schemas.microsoft.com/office/drawing/2014/main" val="1532682998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Time in minutes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Length of ice cube </a:t>
                      </a: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mm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992077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without a jacket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with a </a:t>
                      </a:r>
                      <a:b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jacket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59875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 (start)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8860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6050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7940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7499053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A08764A3-3C13-4E62-88D3-341B5E93CF75}"/>
              </a:ext>
            </a:extLst>
          </p:cNvPr>
          <p:cNvSpPr txBox="1"/>
          <p:nvPr/>
        </p:nvSpPr>
        <p:spPr>
          <a:xfrm>
            <a:off x="5165878" y="6206339"/>
            <a:ext cx="844530" cy="2769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i="1" kern="0" dirty="0">
                <a:solidFill>
                  <a:srgbClr val="0070C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At start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F965919-6D56-4D56-9A42-FBC44634E338}"/>
              </a:ext>
            </a:extLst>
          </p:cNvPr>
          <p:cNvSpPr txBox="1"/>
          <p:nvPr/>
        </p:nvSpPr>
        <p:spPr>
          <a:xfrm>
            <a:off x="6342356" y="6205915"/>
            <a:ext cx="844530" cy="2769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i="1" kern="0" dirty="0">
                <a:solidFill>
                  <a:srgbClr val="0070C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20 mins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6E2EA13-4F39-4C87-8B9F-5857F0BF6508}"/>
              </a:ext>
            </a:extLst>
          </p:cNvPr>
          <p:cNvSpPr txBox="1"/>
          <p:nvPr/>
        </p:nvSpPr>
        <p:spPr>
          <a:xfrm>
            <a:off x="7607564" y="6205915"/>
            <a:ext cx="844530" cy="2769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i="1" kern="0" dirty="0">
                <a:solidFill>
                  <a:srgbClr val="0070C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40 mins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DC704BA-A319-492A-B949-E75409B0809F}"/>
              </a:ext>
            </a:extLst>
          </p:cNvPr>
          <p:cNvSpPr txBox="1"/>
          <p:nvPr/>
        </p:nvSpPr>
        <p:spPr>
          <a:xfrm>
            <a:off x="8775449" y="6205915"/>
            <a:ext cx="844530" cy="2769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i="1" kern="0" dirty="0">
                <a:solidFill>
                  <a:srgbClr val="0070C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60 mins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9D94D21B-3D63-476A-AE28-0F81D8947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245" y="851648"/>
            <a:ext cx="6348010" cy="470956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45296B4-B8B5-4D39-8E13-A9665C6679AE}"/>
              </a:ext>
            </a:extLst>
          </p:cNvPr>
          <p:cNvSpPr txBox="1"/>
          <p:nvPr/>
        </p:nvSpPr>
        <p:spPr>
          <a:xfrm flipH="1">
            <a:off x="4663071" y="1702305"/>
            <a:ext cx="283878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40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17818D0-150B-4761-A8C5-931C9FDA3DCA}"/>
              </a:ext>
            </a:extLst>
          </p:cNvPr>
          <p:cNvSpPr txBox="1"/>
          <p:nvPr/>
        </p:nvSpPr>
        <p:spPr>
          <a:xfrm>
            <a:off x="4677497" y="2110312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35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F2CD5E-0703-43D3-9EED-88569D52CDDF}"/>
              </a:ext>
            </a:extLst>
          </p:cNvPr>
          <p:cNvSpPr txBox="1"/>
          <p:nvPr/>
        </p:nvSpPr>
        <p:spPr>
          <a:xfrm flipH="1">
            <a:off x="4663071" y="2506830"/>
            <a:ext cx="283878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30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4B8D898-9657-423D-A9DD-27FF0ABB069C}"/>
              </a:ext>
            </a:extLst>
          </p:cNvPr>
          <p:cNvSpPr txBox="1"/>
          <p:nvPr/>
        </p:nvSpPr>
        <p:spPr>
          <a:xfrm>
            <a:off x="4663071" y="2902150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25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CEF331-866F-40B3-A91C-653968568D62}"/>
              </a:ext>
            </a:extLst>
          </p:cNvPr>
          <p:cNvSpPr txBox="1"/>
          <p:nvPr/>
        </p:nvSpPr>
        <p:spPr>
          <a:xfrm>
            <a:off x="4663071" y="3295717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20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7A2DBF6-F431-4CE4-84DE-1A8C06540302}"/>
              </a:ext>
            </a:extLst>
          </p:cNvPr>
          <p:cNvSpPr txBox="1"/>
          <p:nvPr/>
        </p:nvSpPr>
        <p:spPr>
          <a:xfrm>
            <a:off x="4663071" y="3716015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15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03A2EF7-13E6-49C9-BAC6-A66944A1EA4F}"/>
              </a:ext>
            </a:extLst>
          </p:cNvPr>
          <p:cNvSpPr txBox="1"/>
          <p:nvPr/>
        </p:nvSpPr>
        <p:spPr>
          <a:xfrm>
            <a:off x="4666105" y="4106266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9134C07-1F48-498A-BCEE-5A41A5553D67}"/>
              </a:ext>
            </a:extLst>
          </p:cNvPr>
          <p:cNvSpPr txBox="1"/>
          <p:nvPr/>
        </p:nvSpPr>
        <p:spPr>
          <a:xfrm>
            <a:off x="4705165" y="4496712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3FDA91-8677-47AD-85C1-9A89FAC6DEDB}"/>
              </a:ext>
            </a:extLst>
          </p:cNvPr>
          <p:cNvSpPr txBox="1"/>
          <p:nvPr/>
        </p:nvSpPr>
        <p:spPr>
          <a:xfrm rot="16200000">
            <a:off x="4840707" y="5356964"/>
            <a:ext cx="819944" cy="2550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23947D-8C9A-44E3-8A15-756F7CC7DF2C}"/>
              </a:ext>
            </a:extLst>
          </p:cNvPr>
          <p:cNvSpPr txBox="1"/>
          <p:nvPr/>
        </p:nvSpPr>
        <p:spPr>
          <a:xfrm rot="16200000">
            <a:off x="5188262" y="5443652"/>
            <a:ext cx="957860" cy="246221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with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AAC285F-CF55-4EA1-8F7F-61EEF79F8799}"/>
              </a:ext>
            </a:extLst>
          </p:cNvPr>
          <p:cNvSpPr txBox="1"/>
          <p:nvPr/>
        </p:nvSpPr>
        <p:spPr>
          <a:xfrm rot="16200000">
            <a:off x="6059934" y="5370256"/>
            <a:ext cx="819944" cy="2550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1F677B5-3A83-451D-A9B0-36FA204B4FAE}"/>
              </a:ext>
            </a:extLst>
          </p:cNvPr>
          <p:cNvSpPr txBox="1"/>
          <p:nvPr/>
        </p:nvSpPr>
        <p:spPr>
          <a:xfrm rot="16200000">
            <a:off x="6399600" y="5430359"/>
            <a:ext cx="957860" cy="246221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with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5D18D0-0542-4E0B-A5F6-1CD05B78797D}"/>
              </a:ext>
            </a:extLst>
          </p:cNvPr>
          <p:cNvSpPr txBox="1"/>
          <p:nvPr/>
        </p:nvSpPr>
        <p:spPr>
          <a:xfrm rot="16200000">
            <a:off x="7279154" y="5356963"/>
            <a:ext cx="819944" cy="2550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B7C0359-0BBA-4E92-AB93-509BE0876F74}"/>
              </a:ext>
            </a:extLst>
          </p:cNvPr>
          <p:cNvSpPr txBox="1"/>
          <p:nvPr/>
        </p:nvSpPr>
        <p:spPr>
          <a:xfrm rot="16200000">
            <a:off x="7614777" y="5438851"/>
            <a:ext cx="957860" cy="246221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with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38C63DC-70E2-4D90-B9F5-50F9D9F1B514}"/>
              </a:ext>
            </a:extLst>
          </p:cNvPr>
          <p:cNvSpPr txBox="1"/>
          <p:nvPr/>
        </p:nvSpPr>
        <p:spPr>
          <a:xfrm rot="16200000">
            <a:off x="8493027" y="5356963"/>
            <a:ext cx="819944" cy="25509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09184DB-E7EE-451E-A63B-751FE08E8F07}"/>
              </a:ext>
            </a:extLst>
          </p:cNvPr>
          <p:cNvSpPr txBox="1"/>
          <p:nvPr/>
        </p:nvSpPr>
        <p:spPr>
          <a:xfrm rot="16200000">
            <a:off x="8813669" y="5438106"/>
            <a:ext cx="957860" cy="246221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with jacket</a:t>
            </a:r>
            <a:endParaRPr lang="en-GB" sz="16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0D411E61-A9E0-4D69-BCA2-AF4AF4EB78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783968"/>
              </p:ext>
            </p:extLst>
          </p:nvPr>
        </p:nvGraphicFramePr>
        <p:xfrm>
          <a:off x="538793" y="5603501"/>
          <a:ext cx="2675023" cy="747903"/>
        </p:xfrm>
        <a:graphic>
          <a:graphicData uri="http://schemas.openxmlformats.org/drawingml/2006/table">
            <a:tbl>
              <a:tblPr firstRow="1" firstCol="1" bandRow="1"/>
              <a:tblGrid>
                <a:gridCol w="1731496">
                  <a:extLst>
                    <a:ext uri="{9D8B030D-6E8A-4147-A177-3AD203B41FA5}">
                      <a16:colId xmlns:a16="http://schemas.microsoft.com/office/drawing/2014/main" val="4205428825"/>
                    </a:ext>
                  </a:extLst>
                </a:gridCol>
                <a:gridCol w="943527">
                  <a:extLst>
                    <a:ext uri="{9D8B030D-6E8A-4147-A177-3AD203B41FA5}">
                      <a16:colId xmlns:a16="http://schemas.microsoft.com/office/drawing/2014/main" val="35050685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thermal insulator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heat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2289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insulation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frozen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7876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surroundings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melt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0595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1460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A5566C-1F10-4C8B-8609-FC4A26683B8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3C298-E2AB-48E7-8261-F666934466FF}"/>
              </a:ext>
            </a:extLst>
          </p:cNvPr>
          <p:cNvSpPr txBox="1">
            <a:spLocks/>
          </p:cNvSpPr>
          <p:nvPr/>
        </p:nvSpPr>
        <p:spPr>
          <a:xfrm>
            <a:off x="251534" y="146768"/>
            <a:ext cx="3317289" cy="633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FF0000"/>
                </a:solidFill>
              </a:rPr>
              <a:t>Option 2 – Use your results to plot a line graph.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7030A0"/>
                </a:solidFill>
              </a:rPr>
              <a:t>Results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7030A0"/>
                </a:solidFill>
              </a:rPr>
              <a:t>Plot two lines on the graph, one for each ice cube, showing the length at 0, 20, 40 and 60 minutes. Label your lines ‘no jacket’ and ‘with a jacket’.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7030A0"/>
                </a:solidFill>
              </a:rPr>
              <a:t>What have you found out? Try to explain your results. </a:t>
            </a:r>
            <a:r>
              <a:rPr lang="en-GB" sz="1600" i="1" dirty="0">
                <a:solidFill>
                  <a:srgbClr val="7030A0"/>
                </a:solidFill>
              </a:rPr>
              <a:t>Use the word bank to help you.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7030A0"/>
                </a:solidFill>
              </a:rPr>
              <a:t>Which variables did you need to keep the same?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GB" sz="1800" dirty="0">
              <a:solidFill>
                <a:srgbClr val="7030A0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963C878-0145-4B39-83A1-0FA000DA3A76}"/>
              </a:ext>
            </a:extLst>
          </p:cNvPr>
          <p:cNvSpPr txBox="1">
            <a:spLocks/>
          </p:cNvSpPr>
          <p:nvPr/>
        </p:nvSpPr>
        <p:spPr>
          <a:xfrm>
            <a:off x="3751487" y="146767"/>
            <a:ext cx="7712155" cy="65747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I can investigate using a comparative test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I can plot a line graph.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D6D5B96-D9FB-4778-8A1B-30872830F6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8606594"/>
              </p:ext>
            </p:extLst>
          </p:nvPr>
        </p:nvGraphicFramePr>
        <p:xfrm>
          <a:off x="308304" y="1088559"/>
          <a:ext cx="3201670" cy="1786575"/>
        </p:xfrm>
        <a:graphic>
          <a:graphicData uri="http://schemas.openxmlformats.org/drawingml/2006/table">
            <a:tbl>
              <a:tblPr firstRow="1" firstCol="1" bandRow="1"/>
              <a:tblGrid>
                <a:gridCol w="1170305">
                  <a:extLst>
                    <a:ext uri="{9D8B030D-6E8A-4147-A177-3AD203B41FA5}">
                      <a16:colId xmlns:a16="http://schemas.microsoft.com/office/drawing/2014/main" val="3086777247"/>
                    </a:ext>
                  </a:extLst>
                </a:gridCol>
                <a:gridCol w="979467">
                  <a:extLst>
                    <a:ext uri="{9D8B030D-6E8A-4147-A177-3AD203B41FA5}">
                      <a16:colId xmlns:a16="http://schemas.microsoft.com/office/drawing/2014/main" val="1697126527"/>
                    </a:ext>
                  </a:extLst>
                </a:gridCol>
                <a:gridCol w="1051898">
                  <a:extLst>
                    <a:ext uri="{9D8B030D-6E8A-4147-A177-3AD203B41FA5}">
                      <a16:colId xmlns:a16="http://schemas.microsoft.com/office/drawing/2014/main" val="1532682998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Time in minutes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Length of ice cube </a:t>
                      </a: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mm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992077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without a jacket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with a </a:t>
                      </a:r>
                      <a:b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jacket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59875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 (start)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8860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6050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7940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7499053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9D94D21B-3D63-476A-AE28-0F81D8947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245" y="851648"/>
            <a:ext cx="6348010" cy="470956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45296B4-B8B5-4D39-8E13-A9665C6679AE}"/>
              </a:ext>
            </a:extLst>
          </p:cNvPr>
          <p:cNvSpPr txBox="1"/>
          <p:nvPr/>
        </p:nvSpPr>
        <p:spPr>
          <a:xfrm flipH="1">
            <a:off x="4663071" y="1702305"/>
            <a:ext cx="283878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40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17818D0-150B-4761-A8C5-931C9FDA3DCA}"/>
              </a:ext>
            </a:extLst>
          </p:cNvPr>
          <p:cNvSpPr txBox="1"/>
          <p:nvPr/>
        </p:nvSpPr>
        <p:spPr>
          <a:xfrm>
            <a:off x="4677497" y="2110312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35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F2CD5E-0703-43D3-9EED-88569D52CDDF}"/>
              </a:ext>
            </a:extLst>
          </p:cNvPr>
          <p:cNvSpPr txBox="1"/>
          <p:nvPr/>
        </p:nvSpPr>
        <p:spPr>
          <a:xfrm flipH="1">
            <a:off x="4663071" y="2506830"/>
            <a:ext cx="283878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30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4B8D898-9657-423D-A9DD-27FF0ABB069C}"/>
              </a:ext>
            </a:extLst>
          </p:cNvPr>
          <p:cNvSpPr txBox="1"/>
          <p:nvPr/>
        </p:nvSpPr>
        <p:spPr>
          <a:xfrm>
            <a:off x="4663071" y="2902150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25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CEF331-866F-40B3-A91C-653968568D62}"/>
              </a:ext>
            </a:extLst>
          </p:cNvPr>
          <p:cNvSpPr txBox="1"/>
          <p:nvPr/>
        </p:nvSpPr>
        <p:spPr>
          <a:xfrm>
            <a:off x="4663071" y="3295717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20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7A2DBF6-F431-4CE4-84DE-1A8C06540302}"/>
              </a:ext>
            </a:extLst>
          </p:cNvPr>
          <p:cNvSpPr txBox="1"/>
          <p:nvPr/>
        </p:nvSpPr>
        <p:spPr>
          <a:xfrm>
            <a:off x="4663071" y="3716015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15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03A2EF7-13E6-49C9-BAC6-A66944A1EA4F}"/>
              </a:ext>
            </a:extLst>
          </p:cNvPr>
          <p:cNvSpPr txBox="1"/>
          <p:nvPr/>
        </p:nvSpPr>
        <p:spPr>
          <a:xfrm>
            <a:off x="4666105" y="4106266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9134C07-1F48-498A-BCEE-5A41A5553D67}"/>
              </a:ext>
            </a:extLst>
          </p:cNvPr>
          <p:cNvSpPr txBox="1"/>
          <p:nvPr/>
        </p:nvSpPr>
        <p:spPr>
          <a:xfrm>
            <a:off x="4705165" y="4496712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5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0D411E61-A9E0-4D69-BCA2-AF4AF4EB7802}"/>
              </a:ext>
            </a:extLst>
          </p:cNvPr>
          <p:cNvGraphicFramePr>
            <a:graphicFrameLocks noGrp="1"/>
          </p:cNvGraphicFramePr>
          <p:nvPr/>
        </p:nvGraphicFramePr>
        <p:xfrm>
          <a:off x="538793" y="5603501"/>
          <a:ext cx="2675023" cy="747903"/>
        </p:xfrm>
        <a:graphic>
          <a:graphicData uri="http://schemas.openxmlformats.org/drawingml/2006/table">
            <a:tbl>
              <a:tblPr firstRow="1" firstCol="1" bandRow="1"/>
              <a:tblGrid>
                <a:gridCol w="1731496">
                  <a:extLst>
                    <a:ext uri="{9D8B030D-6E8A-4147-A177-3AD203B41FA5}">
                      <a16:colId xmlns:a16="http://schemas.microsoft.com/office/drawing/2014/main" val="4205428825"/>
                    </a:ext>
                  </a:extLst>
                </a:gridCol>
                <a:gridCol w="943527">
                  <a:extLst>
                    <a:ext uri="{9D8B030D-6E8A-4147-A177-3AD203B41FA5}">
                      <a16:colId xmlns:a16="http://schemas.microsoft.com/office/drawing/2014/main" val="35050685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thermal insulator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heat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2289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insulation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frozen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7876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surroundings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melt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059531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BF48BA2-3290-4278-B3CD-DD76733545FD}"/>
              </a:ext>
            </a:extLst>
          </p:cNvPr>
          <p:cNvSpPr txBox="1"/>
          <p:nvPr/>
        </p:nvSpPr>
        <p:spPr>
          <a:xfrm>
            <a:off x="7767362" y="5449612"/>
            <a:ext cx="1819922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Time (in minutes)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9ACD969-2079-486E-907E-BA7E61FD76C1}"/>
              </a:ext>
            </a:extLst>
          </p:cNvPr>
          <p:cNvSpPr txBox="1"/>
          <p:nvPr/>
        </p:nvSpPr>
        <p:spPr>
          <a:xfrm>
            <a:off x="5315655" y="5187632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10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E0E4A2A-E77A-4B89-A0C6-517796FF9769}"/>
              </a:ext>
            </a:extLst>
          </p:cNvPr>
          <p:cNvSpPr txBox="1"/>
          <p:nvPr/>
        </p:nvSpPr>
        <p:spPr>
          <a:xfrm>
            <a:off x="5745413" y="5187632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20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6080BFA-B5DF-4ACF-BD67-CA5552F11F23}"/>
              </a:ext>
            </a:extLst>
          </p:cNvPr>
          <p:cNvSpPr txBox="1"/>
          <p:nvPr/>
        </p:nvSpPr>
        <p:spPr>
          <a:xfrm>
            <a:off x="7347548" y="5187586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60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BBAF512-E4CF-4A31-824D-C7A6F0C39B80}"/>
              </a:ext>
            </a:extLst>
          </p:cNvPr>
          <p:cNvSpPr txBox="1"/>
          <p:nvPr/>
        </p:nvSpPr>
        <p:spPr>
          <a:xfrm>
            <a:off x="7761233" y="5183386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70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939B014-F8DB-491B-9894-61E9A43C41E0}"/>
              </a:ext>
            </a:extLst>
          </p:cNvPr>
          <p:cNvSpPr txBox="1"/>
          <p:nvPr/>
        </p:nvSpPr>
        <p:spPr>
          <a:xfrm>
            <a:off x="6144823" y="5183387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30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2718137-5C9F-48B3-9C8B-F83A371BE509}"/>
              </a:ext>
            </a:extLst>
          </p:cNvPr>
          <p:cNvSpPr txBox="1"/>
          <p:nvPr/>
        </p:nvSpPr>
        <p:spPr>
          <a:xfrm>
            <a:off x="6552359" y="5187632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40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CA77DC2-FC91-4289-97B6-D3B26D0C3160}"/>
              </a:ext>
            </a:extLst>
          </p:cNvPr>
          <p:cNvSpPr txBox="1"/>
          <p:nvPr/>
        </p:nvSpPr>
        <p:spPr>
          <a:xfrm>
            <a:off x="6959895" y="5183386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50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E29F053-3915-4DE5-9AA5-0A4986A02055}"/>
              </a:ext>
            </a:extLst>
          </p:cNvPr>
          <p:cNvSpPr txBox="1"/>
          <p:nvPr/>
        </p:nvSpPr>
        <p:spPr>
          <a:xfrm>
            <a:off x="8154761" y="5183385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80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62B34EB-6EAC-4F95-9BED-6B9697BD3686}"/>
              </a:ext>
            </a:extLst>
          </p:cNvPr>
          <p:cNvSpPr txBox="1"/>
          <p:nvPr/>
        </p:nvSpPr>
        <p:spPr>
          <a:xfrm>
            <a:off x="5008051" y="5186528"/>
            <a:ext cx="343861" cy="3077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2000" kern="0" dirty="0">
                <a:ea typeface="Lato Black" panose="020F0502020204030203" pitchFamily="34" charset="0"/>
                <a:cs typeface="Lato Black" panose="020F050202020403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346452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B364-E014-4A32-B5DD-51EF2141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Taking it further…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913D-5DCF-447A-AD49-853B595D9F8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DA4C8-86CE-4415-8D04-4F684F395F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8600" y="548991"/>
            <a:ext cx="10515484" cy="3876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You may like to try a further investigation 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2D9BE05-8D1B-4001-B101-B143BDE0F8F5}"/>
              </a:ext>
            </a:extLst>
          </p:cNvPr>
          <p:cNvSpPr txBox="1">
            <a:spLocks/>
          </p:cNvSpPr>
          <p:nvPr/>
        </p:nvSpPr>
        <p:spPr>
          <a:xfrm>
            <a:off x="838201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rgbClr val="002060"/>
                </a:solidFill>
              </a:rPr>
              <a:t>How else could you investigate the time it takes for a ‘snowman’ to melt?</a:t>
            </a:r>
          </a:p>
          <a:p>
            <a:r>
              <a:rPr lang="en-GB" sz="2000" dirty="0">
                <a:solidFill>
                  <a:srgbClr val="002060"/>
                </a:solidFill>
              </a:rPr>
              <a:t>Which variables might affect the how quickly it melts?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Remember that you can only change one variable to make your investigation a comparative or fair test.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BE528BD-6765-41EB-BCFF-23AD5C22DABE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solidFill>
                  <a:srgbClr val="0070C0"/>
                </a:solidFill>
              </a:rPr>
              <a:t>You might like to try wrapping your ice cubes in different materials such as kitchen foil, cling film, bubble wrap and fabric.</a:t>
            </a:r>
          </a:p>
          <a:p>
            <a:pPr>
              <a:lnSpc>
                <a:spcPct val="100000"/>
              </a:lnSpc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solidFill>
                  <a:srgbClr val="0070C0"/>
                </a:solidFill>
              </a:rPr>
              <a:t>Alternatively, you might like to try different numbers of layers of one material.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solidFill>
                  <a:srgbClr val="0070C0"/>
                </a:solidFill>
              </a:rPr>
              <a:t>Decide how you are going to record your results and report your findings. You may like to take photographs.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8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70625B-72B0-4798-8B8E-48BFBC15835E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(60 minutes)</a:t>
            </a:r>
          </a:p>
        </p:txBody>
      </p:sp>
      <p:pic>
        <p:nvPicPr>
          <p:cNvPr id="10" name="Picture 9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B638BADF-E6CF-4BC3-9F25-4A89E8E7E9B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16" y="65177"/>
            <a:ext cx="1080518" cy="1080518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3D6489F-16DF-4ED5-B524-C2617FAE240E}"/>
              </a:ext>
            </a:extLst>
          </p:cNvPr>
          <p:cNvGrpSpPr/>
          <p:nvPr/>
        </p:nvGrpSpPr>
        <p:grpSpPr>
          <a:xfrm>
            <a:off x="1709124" y="2798394"/>
            <a:ext cx="1590069" cy="853384"/>
            <a:chOff x="1043184" y="3354632"/>
            <a:chExt cx="1797670" cy="853384"/>
          </a:xfrm>
        </p:grpSpPr>
        <p:sp>
          <p:nvSpPr>
            <p:cNvPr id="11" name="Thought Bubble: Cloud 10">
              <a:extLst>
                <a:ext uri="{FF2B5EF4-FFF2-40B4-BE49-F238E27FC236}">
                  <a16:creationId xmlns:a16="http://schemas.microsoft.com/office/drawing/2014/main" id="{5FEAA0FE-389E-4558-A6C9-1A2B871D1B19}"/>
                </a:ext>
              </a:extLst>
            </p:cNvPr>
            <p:cNvSpPr/>
            <p:nvPr/>
          </p:nvSpPr>
          <p:spPr>
            <a:xfrm>
              <a:off x="1043184" y="3354632"/>
              <a:ext cx="1797670" cy="853384"/>
            </a:xfrm>
            <a:prstGeom prst="cloudCallou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8619AD7-5D60-4194-A117-5E8619C1541B}"/>
                </a:ext>
              </a:extLst>
            </p:cNvPr>
            <p:cNvSpPr txBox="1"/>
            <p:nvPr/>
          </p:nvSpPr>
          <p:spPr>
            <a:xfrm>
              <a:off x="1411907" y="3545497"/>
              <a:ext cx="1242873" cy="492443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600" i="1" kern="0" dirty="0">
                  <a:ea typeface="Lato Black" panose="020F0502020204030203" pitchFamily="34" charset="0"/>
                  <a:cs typeface="Lato Black" panose="020F0502020204030203" pitchFamily="34" charset="0"/>
                </a:rPr>
                <a:t>Start size of ice cube?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8EED604-54D7-4A4F-8DD9-F9B2DD33900E}"/>
              </a:ext>
            </a:extLst>
          </p:cNvPr>
          <p:cNvGrpSpPr/>
          <p:nvPr/>
        </p:nvGrpSpPr>
        <p:grpSpPr>
          <a:xfrm>
            <a:off x="4262300" y="3961610"/>
            <a:ext cx="1590069" cy="853384"/>
            <a:chOff x="1043184" y="3354632"/>
            <a:chExt cx="1797670" cy="853384"/>
          </a:xfrm>
        </p:grpSpPr>
        <p:sp>
          <p:nvSpPr>
            <p:cNvPr id="14" name="Thought Bubble: Cloud 13">
              <a:extLst>
                <a:ext uri="{FF2B5EF4-FFF2-40B4-BE49-F238E27FC236}">
                  <a16:creationId xmlns:a16="http://schemas.microsoft.com/office/drawing/2014/main" id="{202EC607-3D04-442E-9756-0823C1BEE46E}"/>
                </a:ext>
              </a:extLst>
            </p:cNvPr>
            <p:cNvSpPr/>
            <p:nvPr/>
          </p:nvSpPr>
          <p:spPr>
            <a:xfrm>
              <a:off x="1043184" y="3354632"/>
              <a:ext cx="1797670" cy="853384"/>
            </a:xfrm>
            <a:prstGeom prst="cloudCallou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F4D4B23-525C-46C6-9E4A-84AC2D5F05B4}"/>
                </a:ext>
              </a:extLst>
            </p:cNvPr>
            <p:cNvSpPr txBox="1"/>
            <p:nvPr/>
          </p:nvSpPr>
          <p:spPr>
            <a:xfrm>
              <a:off x="1320582" y="3658213"/>
              <a:ext cx="1242873" cy="246221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600" i="1" kern="0" dirty="0">
                  <a:ea typeface="Lato Black" panose="020F0502020204030203" pitchFamily="34" charset="0"/>
                  <a:cs typeface="Lato Black" panose="020F0502020204030203" pitchFamily="34" charset="0"/>
                </a:rPr>
                <a:t>Time left for?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9E96C56-D232-40D7-BD51-2D25B17204C6}"/>
              </a:ext>
            </a:extLst>
          </p:cNvPr>
          <p:cNvGrpSpPr/>
          <p:nvPr/>
        </p:nvGrpSpPr>
        <p:grpSpPr>
          <a:xfrm>
            <a:off x="899624" y="3945645"/>
            <a:ext cx="1590069" cy="853384"/>
            <a:chOff x="1043184" y="3354632"/>
            <a:chExt cx="1797670" cy="853384"/>
          </a:xfrm>
        </p:grpSpPr>
        <p:sp>
          <p:nvSpPr>
            <p:cNvPr id="17" name="Thought Bubble: Cloud 16">
              <a:extLst>
                <a:ext uri="{FF2B5EF4-FFF2-40B4-BE49-F238E27FC236}">
                  <a16:creationId xmlns:a16="http://schemas.microsoft.com/office/drawing/2014/main" id="{52E08758-7506-4F67-AB3E-CB11998E4B46}"/>
                </a:ext>
              </a:extLst>
            </p:cNvPr>
            <p:cNvSpPr/>
            <p:nvPr/>
          </p:nvSpPr>
          <p:spPr>
            <a:xfrm>
              <a:off x="1043184" y="3354632"/>
              <a:ext cx="1797670" cy="853384"/>
            </a:xfrm>
            <a:prstGeom prst="cloudCallou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FD44B20-EA8A-4270-B9CD-ED2F1CF7FC56}"/>
                </a:ext>
              </a:extLst>
            </p:cNvPr>
            <p:cNvSpPr txBox="1"/>
            <p:nvPr/>
          </p:nvSpPr>
          <p:spPr>
            <a:xfrm>
              <a:off x="1484175" y="3535102"/>
              <a:ext cx="1242873" cy="492443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600" i="1" kern="0" dirty="0">
                  <a:ea typeface="Lato Black" panose="020F0502020204030203" pitchFamily="34" charset="0"/>
                  <a:cs typeface="Lato Black" panose="020F0502020204030203" pitchFamily="34" charset="0"/>
                </a:rPr>
                <a:t>Layers of material?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CDA1FC5-F810-432F-BCE3-0716905A1ECD}"/>
              </a:ext>
            </a:extLst>
          </p:cNvPr>
          <p:cNvGrpSpPr/>
          <p:nvPr/>
        </p:nvGrpSpPr>
        <p:grpSpPr>
          <a:xfrm>
            <a:off x="2584937" y="3961610"/>
            <a:ext cx="1590069" cy="853384"/>
            <a:chOff x="1043184" y="3354632"/>
            <a:chExt cx="1797670" cy="853384"/>
          </a:xfrm>
        </p:grpSpPr>
        <p:sp>
          <p:nvSpPr>
            <p:cNvPr id="20" name="Thought Bubble: Cloud 19">
              <a:extLst>
                <a:ext uri="{FF2B5EF4-FFF2-40B4-BE49-F238E27FC236}">
                  <a16:creationId xmlns:a16="http://schemas.microsoft.com/office/drawing/2014/main" id="{DD535889-52A4-4024-8A1B-F40EE039C1CC}"/>
                </a:ext>
              </a:extLst>
            </p:cNvPr>
            <p:cNvSpPr/>
            <p:nvPr/>
          </p:nvSpPr>
          <p:spPr>
            <a:xfrm>
              <a:off x="1043184" y="3354632"/>
              <a:ext cx="1797670" cy="853384"/>
            </a:xfrm>
            <a:prstGeom prst="cloudCallou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BFA5C62-45AB-41A0-9BF4-A2A093B4EACE}"/>
                </a:ext>
              </a:extLst>
            </p:cNvPr>
            <p:cNvSpPr txBox="1"/>
            <p:nvPr/>
          </p:nvSpPr>
          <p:spPr>
            <a:xfrm>
              <a:off x="1304587" y="3519136"/>
              <a:ext cx="1315799" cy="492443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600" i="1" kern="0" dirty="0">
                  <a:ea typeface="Lato Black" panose="020F0502020204030203" pitchFamily="34" charset="0"/>
                  <a:cs typeface="Lato Black" panose="020F0502020204030203" pitchFamily="34" charset="0"/>
                </a:rPr>
                <a:t>Surrounding temperature?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23B8C3A-4A0B-4429-8ACA-B6C45A6B40E3}"/>
              </a:ext>
            </a:extLst>
          </p:cNvPr>
          <p:cNvGrpSpPr/>
          <p:nvPr/>
        </p:nvGrpSpPr>
        <p:grpSpPr>
          <a:xfrm>
            <a:off x="3651118" y="2809441"/>
            <a:ext cx="1590069" cy="853384"/>
            <a:chOff x="1043184" y="3354632"/>
            <a:chExt cx="1797670" cy="853384"/>
          </a:xfrm>
        </p:grpSpPr>
        <p:sp>
          <p:nvSpPr>
            <p:cNvPr id="23" name="Thought Bubble: Cloud 22">
              <a:extLst>
                <a:ext uri="{FF2B5EF4-FFF2-40B4-BE49-F238E27FC236}">
                  <a16:creationId xmlns:a16="http://schemas.microsoft.com/office/drawing/2014/main" id="{0E436F28-8A47-4CA6-B20A-77CA50DF255D}"/>
                </a:ext>
              </a:extLst>
            </p:cNvPr>
            <p:cNvSpPr/>
            <p:nvPr/>
          </p:nvSpPr>
          <p:spPr>
            <a:xfrm>
              <a:off x="1043184" y="3354632"/>
              <a:ext cx="1797670" cy="853384"/>
            </a:xfrm>
            <a:prstGeom prst="cloudCallou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8ADAC68-C948-4D7B-9C0A-C824C7383E8D}"/>
                </a:ext>
              </a:extLst>
            </p:cNvPr>
            <p:cNvSpPr txBox="1"/>
            <p:nvPr/>
          </p:nvSpPr>
          <p:spPr>
            <a:xfrm>
              <a:off x="1390124" y="3551604"/>
              <a:ext cx="1242873" cy="492443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600" i="1" kern="0" dirty="0">
                  <a:ea typeface="Lato Black" panose="020F0502020204030203" pitchFamily="34" charset="0"/>
                  <a:cs typeface="Lato Black" panose="020F0502020204030203" pitchFamily="34" charset="0"/>
                </a:rPr>
                <a:t>Material of the jacket?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EDB886DE-1223-4578-9E46-A7B9C87162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6052"/>
          <a:stretch/>
        </p:blipFill>
        <p:spPr>
          <a:xfrm>
            <a:off x="6345943" y="2594826"/>
            <a:ext cx="1003091" cy="90091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5E23642-A044-4CB7-A5C7-70D4EE338E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9"/>
          <a:stretch/>
        </p:blipFill>
        <p:spPr>
          <a:xfrm>
            <a:off x="8824319" y="2601967"/>
            <a:ext cx="1003091" cy="89998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3CF38B6-9945-4AFA-9E07-3273EC55983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82"/>
          <a:stretch/>
        </p:blipFill>
        <p:spPr>
          <a:xfrm>
            <a:off x="7585131" y="2587275"/>
            <a:ext cx="1003091" cy="89998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80B4228-D306-4DD6-87AC-B583A525E44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204" y="2587275"/>
            <a:ext cx="1003091" cy="900913"/>
          </a:xfrm>
          <a:prstGeom prst="rect">
            <a:avLst/>
          </a:prstGeom>
        </p:spPr>
      </p:pic>
      <p:pic>
        <p:nvPicPr>
          <p:cNvPr id="26" name="Picture 25" descr="A close up of a blue wall&#10;&#10;Description automatically generated">
            <a:extLst>
              <a:ext uri="{FF2B5EF4-FFF2-40B4-BE49-F238E27FC236}">
                <a16:creationId xmlns:a16="http://schemas.microsoft.com/office/drawing/2014/main" id="{2E4BF6E4-50DB-4130-A510-1BCB23AF24A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284" y="4247580"/>
            <a:ext cx="1150811" cy="90091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454F70E-629C-45C2-BB86-EE1DE9156B8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369" y="4248510"/>
            <a:ext cx="1057262" cy="899983"/>
          </a:xfrm>
          <a:prstGeom prst="rect">
            <a:avLst/>
          </a:prstGeom>
        </p:spPr>
      </p:pic>
      <p:pic>
        <p:nvPicPr>
          <p:cNvPr id="33" name="Picture 32" descr="A picture containing man, large, black, blue&#10;&#10;Description automatically generated">
            <a:extLst>
              <a:ext uri="{FF2B5EF4-FFF2-40B4-BE49-F238E27FC236}">
                <a16:creationId xmlns:a16="http://schemas.microsoft.com/office/drawing/2014/main" id="{E3B607AC-0391-4169-A7EC-93BD9F051AED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905" y="4249942"/>
            <a:ext cx="1076730" cy="900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123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D831A5-1104-4DFF-9A91-885E65D447A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87533-4E22-44F3-B854-2C1935F34336}"/>
              </a:ext>
            </a:extLst>
          </p:cNvPr>
          <p:cNvSpPr txBox="1">
            <a:spLocks/>
          </p:cNvSpPr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solidFill>
                  <a:schemeClr val="tx1"/>
                </a:solidFill>
              </a:rPr>
              <a:t>Glossary of terms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solidFill>
                  <a:schemeClr val="accent1"/>
                </a:solidFill>
              </a:rPr>
              <a:t>Comparative test: </a:t>
            </a:r>
            <a:r>
              <a:rPr lang="en-GB" dirty="0"/>
              <a:t>A </a:t>
            </a:r>
            <a:r>
              <a:rPr lang="en-GB" b="1" dirty="0"/>
              <a:t>comparative test</a:t>
            </a:r>
            <a:r>
              <a:rPr lang="en-GB" dirty="0"/>
              <a:t> explores the relationship between variables.</a:t>
            </a:r>
          </a:p>
          <a:p>
            <a:pPr>
              <a:lnSpc>
                <a:spcPct val="110000"/>
              </a:lnSpc>
            </a:pPr>
            <a:r>
              <a:rPr lang="en-GB" dirty="0">
                <a:solidFill>
                  <a:schemeClr val="tx1"/>
                </a:solidFill>
              </a:rPr>
              <a:t>One variable which can have two or more ‘</a:t>
            </a:r>
            <a:r>
              <a:rPr lang="en-GB" i="1" dirty="0">
                <a:solidFill>
                  <a:schemeClr val="tx1"/>
                </a:solidFill>
              </a:rPr>
              <a:t>types</a:t>
            </a:r>
            <a:r>
              <a:rPr lang="en-GB" dirty="0">
                <a:solidFill>
                  <a:schemeClr val="tx1"/>
                </a:solidFill>
              </a:rPr>
              <a:t>’ or ‘</a:t>
            </a:r>
            <a:r>
              <a:rPr lang="en-GB" i="1" dirty="0">
                <a:solidFill>
                  <a:schemeClr val="tx1"/>
                </a:solidFill>
              </a:rPr>
              <a:t>categories</a:t>
            </a:r>
            <a:r>
              <a:rPr lang="en-GB" dirty="0">
                <a:solidFill>
                  <a:schemeClr val="tx1"/>
                </a:solidFill>
              </a:rPr>
              <a:t>’ is selected to be changed, for example ‘the material of a jacket’.</a:t>
            </a:r>
          </a:p>
          <a:p>
            <a:pPr>
              <a:lnSpc>
                <a:spcPct val="110000"/>
              </a:lnSpc>
            </a:pPr>
            <a:r>
              <a:rPr lang="en-GB" dirty="0">
                <a:solidFill>
                  <a:schemeClr val="tx1"/>
                </a:solidFill>
              </a:rPr>
              <a:t>One variable is selected to be measured, for example ‘the length of the ice cube’. </a:t>
            </a:r>
          </a:p>
          <a:p>
            <a:pPr>
              <a:lnSpc>
                <a:spcPct val="110000"/>
              </a:lnSpc>
            </a:pPr>
            <a:r>
              <a:rPr lang="en-GB" dirty="0">
                <a:solidFill>
                  <a:schemeClr val="tx1"/>
                </a:solidFill>
              </a:rPr>
              <a:t>All other variables are kept the same, for example ‘the start size of the ice cubes’ and ‘the place where the ice cubes are left’.</a:t>
            </a:r>
            <a:endParaRPr lang="en-GB" dirty="0"/>
          </a:p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solidFill>
                  <a:srgbClr val="0070C0"/>
                </a:solidFill>
              </a:rPr>
              <a:t>Thermal insulator: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thermal insulator </a:t>
            </a:r>
            <a:r>
              <a:rPr lang="en-GB" dirty="0"/>
              <a:t>does not allow heat to pass through it easily. Thermal insulators help to keep hot things hot and cold things cold.</a:t>
            </a:r>
            <a:endParaRPr lang="en-GB" b="1" dirty="0">
              <a:solidFill>
                <a:schemeClr val="tx1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solidFill>
                  <a:srgbClr val="0070C0"/>
                </a:solidFill>
              </a:rPr>
              <a:t>Thermal conductor: </a:t>
            </a:r>
            <a:r>
              <a:rPr lang="en-GB" dirty="0"/>
              <a:t>A </a:t>
            </a:r>
            <a:r>
              <a:rPr lang="en-GB" b="1" dirty="0"/>
              <a:t>thermal conductor </a:t>
            </a:r>
            <a:r>
              <a:rPr lang="en-GB" dirty="0"/>
              <a:t>allows heat to pass through it easily. Most metals are good thermal conductors.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519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 lIns="0" tIns="0" rIns="0" bIns="0">
        <a:spAutoFit/>
      </a:bodyPr>
      <a:lstStyle>
        <a:defPPr algn="l">
          <a:defRPr sz="2400" i="1" kern="0" dirty="0">
            <a:solidFill>
              <a:schemeClr val="bg1"/>
            </a:solidFill>
            <a:ea typeface="Lato Black" panose="020F0502020204030203" pitchFamily="34" charset="0"/>
            <a:cs typeface="Lato Black" panose="020F050202020403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v5 template lesson PriSci Resource" id="{728A4D97-30B4-4A29-8607-D4731488DC2B}" vid="{0D102C8D-00A0-471F-9CA8-16435CBAEA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0043B8-E2A8-496B-AFA1-369A6C1AB4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d7b7d4-0ad7-46d4-a82e-bad97ffb913c"/>
    <ds:schemaRef ds:uri="838992c1-f416-472f-bf15-2834f14a1c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562C40-ACB1-464D-9655-61DD85FFCCBE}">
  <ds:schemaRefs>
    <ds:schemaRef ds:uri="89114d93-40b0-4de1-aa32-14ecbdb0e84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0ff8adc4-58f0-4cfe-ad48-79a46b32a9f8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v5 template lesson PriSci Resource</Template>
  <TotalTime>564</TotalTime>
  <Words>1437</Words>
  <Application>Microsoft Office PowerPoint</Application>
  <PresentationFormat>Widescreen</PresentationFormat>
  <Paragraphs>225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Properties and changes of materials</vt:lpstr>
      <vt:lpstr>Explore, review, think, talk…</vt:lpstr>
      <vt:lpstr>How could you stop a snowman melting?</vt:lpstr>
      <vt:lpstr>PowerPoint Presentation</vt:lpstr>
      <vt:lpstr>PowerPoint Presentation</vt:lpstr>
      <vt:lpstr>Taking it further…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E Peutherer</cp:lastModifiedBy>
  <cp:revision>7</cp:revision>
  <cp:lastPrinted>2020-03-28T17:18:56Z</cp:lastPrinted>
  <dcterms:created xsi:type="dcterms:W3CDTF">2020-05-15T09:54:03Z</dcterms:created>
  <dcterms:modified xsi:type="dcterms:W3CDTF">2020-06-06T08:27:35Z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0x010100C4BD7E192A88084FB47D7E3C24A334EE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epeutherer@queensmeadacademy.org</vt:lpwstr>
  </property>
  <property fmtid="{D5CDD505-2E9C-101B-9397-08002B2CF9AE}" pid="7" name="MSIP_Label_71dda7c5-96ca-48e3-9e3a-5c391aea2853_SetDate">
    <vt:lpwstr>2020-05-30T10:49:52.7480424+01:00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