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13"/>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13"/>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13"/>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89818" y="6404292"/>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gif"/><Relationship Id="rId4" Type="http://schemas.openxmlformats.org/officeDocument/2006/relationships/image" Target="../media/image28.gif"/></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Subtitle 2"/>
          <p:cNvSpPr txBox="1">
            <a:spLocks noGrp="1"/>
          </p:cNvSpPr>
          <p:nvPr>
            <p:ph type="subTitle" sz="quarter" idx="1"/>
          </p:nvPr>
        </p:nvSpPr>
        <p:spPr>
          <a:xfrm>
            <a:off x="1524000" y="4628979"/>
            <a:ext cx="9144000" cy="1655762"/>
          </a:xfrm>
          <a:prstGeom prst="rect">
            <a:avLst/>
          </a:prstGeom>
        </p:spPr>
        <p:txBody>
          <a:bodyPr/>
          <a:lstStyle>
            <a:lvl1pPr>
              <a:defRPr sz="9600">
                <a:solidFill>
                  <a:srgbClr val="FFFF00"/>
                </a:solidFill>
                <a:latin typeface="Bauhaus 93"/>
                <a:ea typeface="Bauhaus 93"/>
                <a:cs typeface="Bauhaus 93"/>
                <a:sym typeface="Bauhaus 93"/>
              </a:defRPr>
            </a:lvl1pPr>
          </a:lstStyle>
          <a:p>
            <a:r>
              <a:t>Keith Haring</a:t>
            </a:r>
          </a:p>
        </p:txBody>
      </p:sp>
      <p:pic>
        <p:nvPicPr>
          <p:cNvPr id="95" name="Picture 2" descr="Picture 2"/>
          <p:cNvPicPr>
            <a:picLocks noChangeAspect="1"/>
          </p:cNvPicPr>
          <p:nvPr/>
        </p:nvPicPr>
        <p:blipFill>
          <a:blip r:embed="rId2">
            <a:extLst/>
          </a:blip>
          <a:stretch>
            <a:fillRect/>
          </a:stretch>
        </p:blipFill>
        <p:spPr>
          <a:xfrm>
            <a:off x="879475" y="666750"/>
            <a:ext cx="10384250" cy="3562350"/>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ubtitle 2"/>
          <p:cNvSpPr txBox="1">
            <a:spLocks noGrp="1"/>
          </p:cNvSpPr>
          <p:nvPr>
            <p:ph type="subTitle" sz="quarter" idx="1"/>
          </p:nvPr>
        </p:nvSpPr>
        <p:spPr>
          <a:xfrm>
            <a:off x="6189784" y="309488"/>
            <a:ext cx="5379365" cy="2062652"/>
          </a:xfrm>
          <a:prstGeom prst="rect">
            <a:avLst/>
          </a:prstGeom>
        </p:spPr>
        <p:txBody>
          <a:bodyPr/>
          <a:lstStyle/>
          <a:p>
            <a:pPr defTabSz="768095">
              <a:lnSpc>
                <a:spcPct val="72000"/>
              </a:lnSpc>
              <a:spcBef>
                <a:spcPts val="800"/>
              </a:spcBef>
              <a:defRPr sz="2688">
                <a:solidFill>
                  <a:srgbClr val="FFFFFF"/>
                </a:solidFill>
              </a:defRPr>
            </a:pPr>
            <a:r>
              <a:t>Keith Haring was  an artist and sculptor.</a:t>
            </a:r>
            <a:endParaRPr sz="504"/>
          </a:p>
          <a:p>
            <a:pPr defTabSz="768095">
              <a:lnSpc>
                <a:spcPct val="72000"/>
              </a:lnSpc>
              <a:spcBef>
                <a:spcPts val="800"/>
              </a:spcBef>
              <a:defRPr sz="2688">
                <a:solidFill>
                  <a:srgbClr val="FFFFFF"/>
                </a:solidFill>
              </a:defRPr>
            </a:pPr>
            <a:r>
              <a:t>He created ‘pop’ art using cartoon-like figures and he displayed them in public places all over the world.  </a:t>
            </a:r>
          </a:p>
        </p:txBody>
      </p:sp>
      <p:pic>
        <p:nvPicPr>
          <p:cNvPr id="98" name="Picture 3" descr="Picture 3"/>
          <p:cNvPicPr>
            <a:picLocks noChangeAspect="1"/>
          </p:cNvPicPr>
          <p:nvPr/>
        </p:nvPicPr>
        <p:blipFill>
          <a:blip r:embed="rId2">
            <a:extLst/>
          </a:blip>
          <a:stretch>
            <a:fillRect/>
          </a:stretch>
        </p:blipFill>
        <p:spPr>
          <a:xfrm>
            <a:off x="367482" y="-168812"/>
            <a:ext cx="5270111" cy="7026813"/>
          </a:xfrm>
          <a:prstGeom prst="rect">
            <a:avLst/>
          </a:prstGeom>
          <a:ln w="12700">
            <a:miter lim="400000"/>
          </a:ln>
        </p:spPr>
      </p:pic>
      <p:pic>
        <p:nvPicPr>
          <p:cNvPr id="99" name="Picture 2" descr="Picture 2"/>
          <p:cNvPicPr>
            <a:picLocks noChangeAspect="1"/>
          </p:cNvPicPr>
          <p:nvPr/>
        </p:nvPicPr>
        <p:blipFill>
          <a:blip r:embed="rId3">
            <a:extLst/>
          </a:blip>
          <a:stretch>
            <a:fillRect/>
          </a:stretch>
        </p:blipFill>
        <p:spPr>
          <a:xfrm>
            <a:off x="6511845" y="2779271"/>
            <a:ext cx="4826717" cy="3796510"/>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Subtitle 2"/>
          <p:cNvSpPr txBox="1">
            <a:spLocks noGrp="1"/>
          </p:cNvSpPr>
          <p:nvPr>
            <p:ph type="subTitle" sz="quarter" idx="1"/>
          </p:nvPr>
        </p:nvSpPr>
        <p:spPr>
          <a:xfrm>
            <a:off x="358827" y="229976"/>
            <a:ext cx="3325278" cy="1280773"/>
          </a:xfrm>
          <a:prstGeom prst="rect">
            <a:avLst/>
          </a:prstGeom>
        </p:spPr>
        <p:txBody>
          <a:bodyPr/>
          <a:lstStyle>
            <a:lvl1pPr defTabSz="905255">
              <a:lnSpc>
                <a:spcPct val="72000"/>
              </a:lnSpc>
              <a:spcBef>
                <a:spcPts val="900"/>
              </a:spcBef>
              <a:defRPr sz="3168">
                <a:solidFill>
                  <a:srgbClr val="FFFFFF"/>
                </a:solidFill>
              </a:defRPr>
            </a:lvl1pPr>
          </a:lstStyle>
          <a:p>
            <a:r>
              <a:t>Some more examples of Keith Haring’s work…</a:t>
            </a:r>
          </a:p>
        </p:txBody>
      </p:sp>
      <p:pic>
        <p:nvPicPr>
          <p:cNvPr id="102" name="Picture 4" descr="Picture 4"/>
          <p:cNvPicPr>
            <a:picLocks noChangeAspect="1"/>
          </p:cNvPicPr>
          <p:nvPr/>
        </p:nvPicPr>
        <p:blipFill>
          <a:blip r:embed="rId2">
            <a:extLst/>
          </a:blip>
          <a:stretch>
            <a:fillRect/>
          </a:stretch>
        </p:blipFill>
        <p:spPr>
          <a:xfrm>
            <a:off x="477558" y="1704756"/>
            <a:ext cx="3206546" cy="3190801"/>
          </a:xfrm>
          <a:prstGeom prst="rect">
            <a:avLst/>
          </a:prstGeom>
          <a:ln w="12700">
            <a:miter lim="400000"/>
          </a:ln>
        </p:spPr>
      </p:pic>
      <p:pic>
        <p:nvPicPr>
          <p:cNvPr id="103" name="Picture 2" descr="Picture 2"/>
          <p:cNvPicPr>
            <a:picLocks noChangeAspect="1"/>
          </p:cNvPicPr>
          <p:nvPr/>
        </p:nvPicPr>
        <p:blipFill>
          <a:blip r:embed="rId3">
            <a:extLst/>
          </a:blip>
          <a:stretch>
            <a:fillRect/>
          </a:stretch>
        </p:blipFill>
        <p:spPr>
          <a:xfrm>
            <a:off x="3996056" y="512994"/>
            <a:ext cx="7834874" cy="5876158"/>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ubtitle 2"/>
          <p:cNvSpPr txBox="1">
            <a:spLocks noGrp="1"/>
          </p:cNvSpPr>
          <p:nvPr>
            <p:ph type="subTitle" sz="half" idx="1"/>
          </p:nvPr>
        </p:nvSpPr>
        <p:spPr>
          <a:xfrm>
            <a:off x="358827" y="229974"/>
            <a:ext cx="11236826" cy="1492809"/>
          </a:xfrm>
          <a:prstGeom prst="rect">
            <a:avLst/>
          </a:prstGeom>
        </p:spPr>
        <p:txBody>
          <a:bodyPr/>
          <a:lstStyle>
            <a:lvl1pPr>
              <a:lnSpc>
                <a:spcPct val="72000"/>
              </a:lnSpc>
              <a:defRPr sz="5100">
                <a:solidFill>
                  <a:srgbClr val="FFFFFF"/>
                </a:solidFill>
              </a:defRPr>
            </a:lvl1pPr>
          </a:lstStyle>
          <a:p>
            <a:r>
              <a:t>What do you notice about the cartoon figures in Haring’s art work?</a:t>
            </a:r>
          </a:p>
        </p:txBody>
      </p:sp>
      <p:pic>
        <p:nvPicPr>
          <p:cNvPr id="106" name="Picture 2" descr="Picture 2"/>
          <p:cNvPicPr>
            <a:picLocks noChangeAspect="1"/>
          </p:cNvPicPr>
          <p:nvPr/>
        </p:nvPicPr>
        <p:blipFill>
          <a:blip r:embed="rId2">
            <a:extLst/>
          </a:blip>
          <a:stretch>
            <a:fillRect/>
          </a:stretch>
        </p:blipFill>
        <p:spPr>
          <a:xfrm>
            <a:off x="169641" y="1503315"/>
            <a:ext cx="3347281" cy="5006742"/>
          </a:xfrm>
          <a:prstGeom prst="rect">
            <a:avLst/>
          </a:prstGeom>
          <a:ln w="12700">
            <a:miter lim="400000"/>
          </a:ln>
        </p:spPr>
      </p:pic>
      <p:pic>
        <p:nvPicPr>
          <p:cNvPr id="107" name="Picture 5" descr="Picture 5"/>
          <p:cNvPicPr>
            <a:picLocks noChangeAspect="1"/>
          </p:cNvPicPr>
          <p:nvPr/>
        </p:nvPicPr>
        <p:blipFill>
          <a:blip r:embed="rId3">
            <a:extLst/>
          </a:blip>
          <a:stretch>
            <a:fillRect/>
          </a:stretch>
        </p:blipFill>
        <p:spPr>
          <a:xfrm>
            <a:off x="3806483" y="1472687"/>
            <a:ext cx="5037370" cy="5037369"/>
          </a:xfrm>
          <a:prstGeom prst="rect">
            <a:avLst/>
          </a:prstGeom>
          <a:ln w="12700">
            <a:miter lim="400000"/>
          </a:ln>
        </p:spPr>
      </p:pic>
      <p:pic>
        <p:nvPicPr>
          <p:cNvPr id="108" name="Picture 4" descr="Picture 4"/>
          <p:cNvPicPr>
            <a:picLocks noChangeAspect="1"/>
          </p:cNvPicPr>
          <p:nvPr/>
        </p:nvPicPr>
        <p:blipFill>
          <a:blip r:embed="rId4">
            <a:extLst/>
          </a:blip>
          <a:stretch>
            <a:fillRect/>
          </a:stretch>
        </p:blipFill>
        <p:spPr>
          <a:xfrm>
            <a:off x="9347751" y="1472687"/>
            <a:ext cx="2247901" cy="2247902"/>
          </a:xfrm>
          <a:prstGeom prst="rect">
            <a:avLst/>
          </a:prstGeom>
          <a:ln w="12700">
            <a:miter lim="400000"/>
          </a:ln>
        </p:spPr>
      </p:pic>
      <p:pic>
        <p:nvPicPr>
          <p:cNvPr id="109" name="Picture 6" descr="Picture 6"/>
          <p:cNvPicPr>
            <a:picLocks noChangeAspect="1"/>
          </p:cNvPicPr>
          <p:nvPr/>
        </p:nvPicPr>
        <p:blipFill>
          <a:blip r:embed="rId5">
            <a:extLst/>
          </a:blip>
          <a:stretch>
            <a:fillRect/>
          </a:stretch>
        </p:blipFill>
        <p:spPr>
          <a:xfrm>
            <a:off x="9265046" y="4107058"/>
            <a:ext cx="2413311" cy="2402998"/>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Content Placeholder 2"/>
          <p:cNvSpPr txBox="1">
            <a:spLocks noGrp="1"/>
          </p:cNvSpPr>
          <p:nvPr>
            <p:ph type="body" sz="quarter" idx="1"/>
          </p:nvPr>
        </p:nvSpPr>
        <p:spPr>
          <a:xfrm>
            <a:off x="294860" y="500408"/>
            <a:ext cx="6622776" cy="957332"/>
          </a:xfrm>
          <a:prstGeom prst="rect">
            <a:avLst/>
          </a:prstGeom>
        </p:spPr>
        <p:txBody>
          <a:bodyPr/>
          <a:lstStyle>
            <a:lvl1pPr marL="226313" indent="-226313" defTabSz="905255">
              <a:spcBef>
                <a:spcPts val="900"/>
              </a:spcBef>
              <a:defRPr sz="3168">
                <a:solidFill>
                  <a:srgbClr val="FFFFFF"/>
                </a:solidFill>
              </a:defRPr>
            </a:lvl1pPr>
          </a:lstStyle>
          <a:p>
            <a:r>
              <a:t>Keith Haring made sculptures too…</a:t>
            </a:r>
          </a:p>
        </p:txBody>
      </p:sp>
      <p:pic>
        <p:nvPicPr>
          <p:cNvPr id="112" name="Picture 2" descr="Picture 2"/>
          <p:cNvPicPr>
            <a:picLocks noChangeAspect="1"/>
          </p:cNvPicPr>
          <p:nvPr/>
        </p:nvPicPr>
        <p:blipFill>
          <a:blip r:embed="rId2">
            <a:extLst/>
          </a:blip>
          <a:stretch>
            <a:fillRect/>
          </a:stretch>
        </p:blipFill>
        <p:spPr>
          <a:xfrm>
            <a:off x="901163" y="1272807"/>
            <a:ext cx="2559489" cy="3461281"/>
          </a:xfrm>
          <a:prstGeom prst="rect">
            <a:avLst/>
          </a:prstGeom>
          <a:ln w="12700">
            <a:miter lim="400000"/>
          </a:ln>
        </p:spPr>
      </p:pic>
      <p:pic>
        <p:nvPicPr>
          <p:cNvPr id="113" name="Picture 4" descr="Picture 4"/>
          <p:cNvPicPr>
            <a:picLocks noChangeAspect="1"/>
          </p:cNvPicPr>
          <p:nvPr/>
        </p:nvPicPr>
        <p:blipFill>
          <a:blip r:embed="rId3">
            <a:extLst/>
          </a:blip>
          <a:stretch>
            <a:fillRect/>
          </a:stretch>
        </p:blipFill>
        <p:spPr>
          <a:xfrm>
            <a:off x="4961478" y="979072"/>
            <a:ext cx="6481076" cy="4835492"/>
          </a:xfrm>
          <a:prstGeom prst="rect">
            <a:avLst/>
          </a:prstGeom>
          <a:ln w="12700">
            <a:miter lim="400000"/>
          </a:ln>
        </p:spPr>
      </p:pic>
      <p:sp>
        <p:nvSpPr>
          <p:cNvPr id="114" name="TextBox 3"/>
          <p:cNvSpPr txBox="1"/>
          <p:nvPr/>
        </p:nvSpPr>
        <p:spPr>
          <a:xfrm>
            <a:off x="925639" y="4921713"/>
            <a:ext cx="2680610" cy="5613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3200">
                <a:solidFill>
                  <a:srgbClr val="FFFFFF"/>
                </a:solidFill>
              </a:defRPr>
            </a:lvl1pPr>
          </a:lstStyle>
          <a:p>
            <a:r>
              <a:t>Some small…</a:t>
            </a:r>
          </a:p>
        </p:txBody>
      </p:sp>
      <p:sp>
        <p:nvSpPr>
          <p:cNvPr id="115" name="TextBox 6"/>
          <p:cNvSpPr txBox="1"/>
          <p:nvPr/>
        </p:nvSpPr>
        <p:spPr>
          <a:xfrm>
            <a:off x="7227048" y="6000839"/>
            <a:ext cx="2680610" cy="5613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3200">
                <a:solidFill>
                  <a:srgbClr val="FFFFFF"/>
                </a:solidFill>
              </a:defRPr>
            </a:lvl1pPr>
          </a:lstStyle>
          <a:p>
            <a:r>
              <a:t>Some BIG…</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Content Placeholder 2"/>
          <p:cNvSpPr txBox="1">
            <a:spLocks noGrp="1"/>
          </p:cNvSpPr>
          <p:nvPr>
            <p:ph type="body" sz="quarter" idx="1"/>
          </p:nvPr>
        </p:nvSpPr>
        <p:spPr>
          <a:xfrm>
            <a:off x="294861" y="500408"/>
            <a:ext cx="9551504" cy="798306"/>
          </a:xfrm>
          <a:prstGeom prst="rect">
            <a:avLst/>
          </a:prstGeom>
        </p:spPr>
        <p:txBody>
          <a:bodyPr/>
          <a:lstStyle>
            <a:lvl1pPr>
              <a:defRPr sz="3200">
                <a:solidFill>
                  <a:srgbClr val="FFFFFF"/>
                </a:solidFill>
              </a:defRPr>
            </a:lvl1pPr>
          </a:lstStyle>
          <a:p>
            <a:r>
              <a:t>Let’s find out a little more about this Pop Artist…</a:t>
            </a:r>
          </a:p>
        </p:txBody>
      </p:sp>
      <p:pic>
        <p:nvPicPr>
          <p:cNvPr id="118" name="Picture 2" descr="Picture 2"/>
          <p:cNvPicPr>
            <a:picLocks noChangeAspect="1"/>
          </p:cNvPicPr>
          <p:nvPr/>
        </p:nvPicPr>
        <p:blipFill>
          <a:blip r:embed="rId2">
            <a:extLst/>
          </a:blip>
          <a:stretch>
            <a:fillRect/>
          </a:stretch>
        </p:blipFill>
        <p:spPr>
          <a:xfrm>
            <a:off x="7958225" y="1178159"/>
            <a:ext cx="4105276" cy="4762501"/>
          </a:xfrm>
          <a:prstGeom prst="rect">
            <a:avLst/>
          </a:prstGeom>
          <a:ln w="12700">
            <a:miter lim="400000"/>
          </a:ln>
        </p:spPr>
      </p:pic>
      <p:pic>
        <p:nvPicPr>
          <p:cNvPr id="119" name="Picture 4" descr="Picture 4"/>
          <p:cNvPicPr>
            <a:picLocks noChangeAspect="1"/>
          </p:cNvPicPr>
          <p:nvPr/>
        </p:nvPicPr>
        <p:blipFill>
          <a:blip r:embed="rId3">
            <a:extLst/>
          </a:blip>
          <a:stretch>
            <a:fillRect/>
          </a:stretch>
        </p:blipFill>
        <p:spPr>
          <a:xfrm>
            <a:off x="294860" y="1178159"/>
            <a:ext cx="3528311" cy="5263681"/>
          </a:xfrm>
          <a:prstGeom prst="rect">
            <a:avLst/>
          </a:prstGeom>
          <a:ln w="12700">
            <a:miter lim="400000"/>
          </a:ln>
        </p:spPr>
      </p:pic>
      <p:pic>
        <p:nvPicPr>
          <p:cNvPr id="120" name="Picture 6" descr="Picture 6"/>
          <p:cNvPicPr>
            <a:picLocks noChangeAspect="1"/>
          </p:cNvPicPr>
          <p:nvPr/>
        </p:nvPicPr>
        <p:blipFill>
          <a:blip r:embed="rId4">
            <a:extLst/>
          </a:blip>
          <a:stretch>
            <a:fillRect/>
          </a:stretch>
        </p:blipFill>
        <p:spPr>
          <a:xfrm>
            <a:off x="4050167" y="1178159"/>
            <a:ext cx="3681060" cy="2760796"/>
          </a:xfrm>
          <a:prstGeom prst="rect">
            <a:avLst/>
          </a:prstGeom>
          <a:ln w="12700">
            <a:miter lim="400000"/>
          </a:ln>
        </p:spPr>
      </p:pic>
      <p:pic>
        <p:nvPicPr>
          <p:cNvPr id="121" name="Picture 8" descr="Picture 8"/>
          <p:cNvPicPr>
            <a:picLocks noChangeAspect="1"/>
          </p:cNvPicPr>
          <p:nvPr/>
        </p:nvPicPr>
        <p:blipFill>
          <a:blip r:embed="rId5">
            <a:extLst/>
          </a:blip>
          <a:stretch>
            <a:fillRect/>
          </a:stretch>
        </p:blipFill>
        <p:spPr>
          <a:xfrm>
            <a:off x="4797083" y="4261318"/>
            <a:ext cx="2253157" cy="3004208"/>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Content Placeholder 2"/>
          <p:cNvSpPr txBox="1">
            <a:spLocks noGrp="1"/>
          </p:cNvSpPr>
          <p:nvPr>
            <p:ph type="body" idx="1"/>
          </p:nvPr>
        </p:nvSpPr>
        <p:spPr>
          <a:xfrm>
            <a:off x="5791198" y="321428"/>
            <a:ext cx="6042993" cy="6437181"/>
          </a:xfrm>
          <a:prstGeom prst="rect">
            <a:avLst/>
          </a:prstGeom>
        </p:spPr>
        <p:txBody>
          <a:bodyPr/>
          <a:lstStyle/>
          <a:p>
            <a:pPr>
              <a:lnSpc>
                <a:spcPct val="72000"/>
              </a:lnSpc>
              <a:defRPr sz="2500">
                <a:solidFill>
                  <a:srgbClr val="FFFFFF"/>
                </a:solidFill>
              </a:defRPr>
            </a:pPr>
            <a:r>
              <a:t>Keith Haring was born on May 4, 1958. He grew up in Pennsylvania in America. He was the oldest of four children. He started to draw from a very young age.</a:t>
            </a:r>
          </a:p>
          <a:p>
            <a:pPr>
              <a:lnSpc>
                <a:spcPct val="72000"/>
              </a:lnSpc>
              <a:defRPr sz="2500" i="1">
                <a:solidFill>
                  <a:srgbClr val="FFFFFF"/>
                </a:solidFill>
              </a:defRPr>
            </a:pPr>
            <a:r>
              <a:t>"My father made cartoons. Since I was little, I had been doing cartoons, creating characters and stories."</a:t>
            </a:r>
          </a:p>
          <a:p>
            <a:pPr>
              <a:lnSpc>
                <a:spcPct val="72000"/>
              </a:lnSpc>
              <a:defRPr sz="2500">
                <a:solidFill>
                  <a:srgbClr val="FFFFFF"/>
                </a:solidFill>
              </a:defRPr>
            </a:pPr>
            <a:r>
              <a:t>As Keith grew up, he continued to draw and make art. He saw modern art when he visited museums in Washington, DC.</a:t>
            </a:r>
          </a:p>
          <a:p>
            <a:pPr>
              <a:lnSpc>
                <a:spcPct val="72000"/>
              </a:lnSpc>
              <a:defRPr sz="2500">
                <a:solidFill>
                  <a:srgbClr val="FFFFFF"/>
                </a:solidFill>
              </a:defRPr>
            </a:pPr>
            <a:r>
              <a:t>After high school, he went to art school for a year. He started making big drawings, and when he was 19, he had his first public show.</a:t>
            </a:r>
          </a:p>
          <a:p>
            <a:pPr>
              <a:lnSpc>
                <a:spcPct val="72000"/>
              </a:lnSpc>
              <a:defRPr sz="2500">
                <a:solidFill>
                  <a:srgbClr val="FFFFFF"/>
                </a:solidFill>
              </a:defRPr>
            </a:pPr>
            <a:r>
              <a:t>In 1978, Keith moved to New York City to go to a different art school. He loved being in the big city. There were big museums with all kinds of art. In New York he found his style.</a:t>
            </a:r>
          </a:p>
        </p:txBody>
      </p:sp>
      <p:pic>
        <p:nvPicPr>
          <p:cNvPr id="124" name="Picture 2" descr="Picture 2"/>
          <p:cNvPicPr>
            <a:picLocks noChangeAspect="1"/>
          </p:cNvPicPr>
          <p:nvPr/>
        </p:nvPicPr>
        <p:blipFill>
          <a:blip r:embed="rId2">
            <a:extLst/>
          </a:blip>
          <a:stretch>
            <a:fillRect/>
          </a:stretch>
        </p:blipFill>
        <p:spPr>
          <a:xfrm>
            <a:off x="609600" y="321429"/>
            <a:ext cx="4819650" cy="6147098"/>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itle 1"/>
          <p:cNvSpPr txBox="1">
            <a:spLocks noGrp="1"/>
          </p:cNvSpPr>
          <p:nvPr>
            <p:ph type="title"/>
          </p:nvPr>
        </p:nvSpPr>
        <p:spPr>
          <a:prstGeom prst="rect">
            <a:avLst/>
          </a:prstGeom>
        </p:spPr>
        <p:txBody>
          <a:bodyPr/>
          <a:lstStyle>
            <a:lvl1pPr algn="ctr" defTabSz="768095">
              <a:defRPr sz="8064">
                <a:solidFill>
                  <a:srgbClr val="FFFF00"/>
                </a:solidFill>
                <a:latin typeface="Bauhaus 93"/>
                <a:ea typeface="Bauhaus 93"/>
                <a:cs typeface="Bauhaus 93"/>
                <a:sym typeface="Bauhaus 93"/>
              </a:defRPr>
            </a:lvl1pPr>
          </a:lstStyle>
          <a:p>
            <a:r>
              <a:t>Graffiti</a:t>
            </a:r>
          </a:p>
        </p:txBody>
      </p:sp>
      <p:sp>
        <p:nvSpPr>
          <p:cNvPr id="127" name="Content Placeholder 2"/>
          <p:cNvSpPr txBox="1">
            <a:spLocks noGrp="1"/>
          </p:cNvSpPr>
          <p:nvPr>
            <p:ph type="body" sz="half" idx="1"/>
          </p:nvPr>
        </p:nvSpPr>
        <p:spPr>
          <a:xfrm>
            <a:off x="6016485" y="1974574"/>
            <a:ext cx="5539411" cy="4611755"/>
          </a:xfrm>
          <a:prstGeom prst="rect">
            <a:avLst/>
          </a:prstGeom>
        </p:spPr>
        <p:txBody>
          <a:bodyPr/>
          <a:lstStyle/>
          <a:p>
            <a:pPr>
              <a:defRPr>
                <a:solidFill>
                  <a:srgbClr val="FFFFFF"/>
                </a:solidFill>
              </a:defRPr>
            </a:pPr>
            <a:r>
              <a:t>While he was in New York, Keith began to draw on the blank walls of the subway tunnels using chalk. His art was actually a type of graffiti!</a:t>
            </a:r>
          </a:p>
          <a:p>
            <a:pPr>
              <a:defRPr>
                <a:solidFill>
                  <a:srgbClr val="FFFFFF"/>
                </a:solidFill>
              </a:defRPr>
            </a:pPr>
            <a:r>
              <a:t>Everyone who rode on the subway saw his work and he soon became famous! His art work was soon in newspapers and on the television. </a:t>
            </a:r>
          </a:p>
        </p:txBody>
      </p:sp>
      <p:pic>
        <p:nvPicPr>
          <p:cNvPr id="128" name="Picture 2" descr="Picture 2"/>
          <p:cNvPicPr>
            <a:picLocks noChangeAspect="1"/>
          </p:cNvPicPr>
          <p:nvPr/>
        </p:nvPicPr>
        <p:blipFill>
          <a:blip r:embed="rId2">
            <a:extLst/>
          </a:blip>
          <a:stretch>
            <a:fillRect/>
          </a:stretch>
        </p:blipFill>
        <p:spPr>
          <a:xfrm>
            <a:off x="338454" y="2140853"/>
            <a:ext cx="5552022" cy="4203675"/>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Title 1"/>
          <p:cNvSpPr txBox="1">
            <a:spLocks noGrp="1"/>
          </p:cNvSpPr>
          <p:nvPr>
            <p:ph type="title"/>
          </p:nvPr>
        </p:nvSpPr>
        <p:spPr>
          <a:xfrm>
            <a:off x="838200" y="365125"/>
            <a:ext cx="7419534" cy="1325563"/>
          </a:xfrm>
          <a:prstGeom prst="rect">
            <a:avLst/>
          </a:prstGeom>
        </p:spPr>
        <p:txBody>
          <a:bodyPr/>
          <a:lstStyle>
            <a:lvl1pPr algn="ctr" defTabSz="768095">
              <a:defRPr sz="8064">
                <a:solidFill>
                  <a:srgbClr val="FFFF00"/>
                </a:solidFill>
                <a:latin typeface="Bauhaus 93"/>
                <a:ea typeface="Bauhaus 93"/>
                <a:cs typeface="Bauhaus 93"/>
                <a:sym typeface="Bauhaus 93"/>
              </a:defRPr>
            </a:lvl1pPr>
          </a:lstStyle>
          <a:p>
            <a:r>
              <a:t>Art Shows</a:t>
            </a:r>
          </a:p>
        </p:txBody>
      </p:sp>
      <p:sp>
        <p:nvSpPr>
          <p:cNvPr id="131" name="Content Placeholder 2"/>
          <p:cNvSpPr txBox="1">
            <a:spLocks noGrp="1"/>
          </p:cNvSpPr>
          <p:nvPr>
            <p:ph type="body" sz="half" idx="1"/>
          </p:nvPr>
        </p:nvSpPr>
        <p:spPr>
          <a:xfrm>
            <a:off x="8018584" y="365125"/>
            <a:ext cx="3841653" cy="6225614"/>
          </a:xfrm>
          <a:prstGeom prst="rect">
            <a:avLst/>
          </a:prstGeom>
        </p:spPr>
        <p:txBody>
          <a:bodyPr/>
          <a:lstStyle/>
          <a:p>
            <a:pPr>
              <a:defRPr>
                <a:solidFill>
                  <a:srgbClr val="FFFFFF"/>
                </a:solidFill>
              </a:defRPr>
            </a:pPr>
            <a:r>
              <a:t>Keith soon began to show his art work in galleries and art exhibitions, where many people started to buy his work. </a:t>
            </a:r>
          </a:p>
          <a:p>
            <a:pPr>
              <a:defRPr>
                <a:solidFill>
                  <a:srgbClr val="FFFFFF"/>
                </a:solidFill>
              </a:defRPr>
            </a:pPr>
            <a:r>
              <a:t>In his first show in New York, he painted all the walls with his art, and then put up his paintings and his sculptures. Hundreds of people came to the opening party, and it was a big success.</a:t>
            </a:r>
          </a:p>
        </p:txBody>
      </p:sp>
      <p:pic>
        <p:nvPicPr>
          <p:cNvPr id="132" name="Picture 4" descr="Picture 4"/>
          <p:cNvPicPr>
            <a:picLocks noChangeAspect="1"/>
          </p:cNvPicPr>
          <p:nvPr/>
        </p:nvPicPr>
        <p:blipFill>
          <a:blip r:embed="rId2">
            <a:extLst/>
          </a:blip>
          <a:stretch>
            <a:fillRect/>
          </a:stretch>
        </p:blipFill>
        <p:spPr>
          <a:xfrm>
            <a:off x="268116" y="1690688"/>
            <a:ext cx="5147947" cy="3428613"/>
          </a:xfrm>
          <a:prstGeom prst="rect">
            <a:avLst/>
          </a:prstGeom>
          <a:ln w="12700">
            <a:miter lim="400000"/>
          </a:ln>
        </p:spPr>
      </p:pic>
      <p:pic>
        <p:nvPicPr>
          <p:cNvPr id="133" name="Picture 8" descr="Picture 8"/>
          <p:cNvPicPr>
            <a:picLocks noChangeAspect="1"/>
          </p:cNvPicPr>
          <p:nvPr/>
        </p:nvPicPr>
        <p:blipFill>
          <a:blip r:embed="rId3">
            <a:extLst/>
          </a:blip>
          <a:stretch>
            <a:fillRect/>
          </a:stretch>
        </p:blipFill>
        <p:spPr>
          <a:xfrm>
            <a:off x="3637084" y="3180787"/>
            <a:ext cx="4381501" cy="3409952"/>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itle 1"/>
          <p:cNvSpPr txBox="1">
            <a:spLocks noGrp="1"/>
          </p:cNvSpPr>
          <p:nvPr>
            <p:ph type="title"/>
          </p:nvPr>
        </p:nvSpPr>
        <p:spPr>
          <a:prstGeom prst="rect">
            <a:avLst/>
          </a:prstGeom>
        </p:spPr>
        <p:txBody>
          <a:bodyPr/>
          <a:lstStyle>
            <a:lvl1pPr algn="ctr" defTabSz="768095">
              <a:defRPr sz="8064">
                <a:solidFill>
                  <a:srgbClr val="FFFF00"/>
                </a:solidFill>
                <a:latin typeface="Bauhaus 93"/>
                <a:ea typeface="Bauhaus 93"/>
                <a:cs typeface="Bauhaus 93"/>
                <a:sym typeface="Bauhaus 93"/>
              </a:defRPr>
            </a:lvl1pPr>
          </a:lstStyle>
          <a:p>
            <a:r>
              <a:t>Famous!</a:t>
            </a:r>
          </a:p>
        </p:txBody>
      </p:sp>
      <p:sp>
        <p:nvSpPr>
          <p:cNvPr id="136" name="Content Placeholder 2"/>
          <p:cNvSpPr txBox="1">
            <a:spLocks noGrp="1"/>
          </p:cNvSpPr>
          <p:nvPr>
            <p:ph type="body" sz="half" idx="1"/>
          </p:nvPr>
        </p:nvSpPr>
        <p:spPr>
          <a:xfrm>
            <a:off x="7216726" y="1884167"/>
            <a:ext cx="4643510" cy="4108668"/>
          </a:xfrm>
          <a:prstGeom prst="rect">
            <a:avLst/>
          </a:prstGeom>
        </p:spPr>
        <p:txBody>
          <a:bodyPr/>
          <a:lstStyle>
            <a:lvl1pPr>
              <a:defRPr>
                <a:solidFill>
                  <a:srgbClr val="FFFFFF"/>
                </a:solidFill>
              </a:defRPr>
            </a:lvl1pPr>
          </a:lstStyle>
          <a:p>
            <a:r>
              <a:t>Now Keith worked harder than ever, and he travelled around the world to show his work. He had shows in Europe, Japan, and all across the United States. He even painted the entire side of a church in Italy!</a:t>
            </a:r>
          </a:p>
        </p:txBody>
      </p:sp>
      <p:pic>
        <p:nvPicPr>
          <p:cNvPr id="137" name="Picture 2" descr="Picture 2"/>
          <p:cNvPicPr>
            <a:picLocks noChangeAspect="1"/>
          </p:cNvPicPr>
          <p:nvPr/>
        </p:nvPicPr>
        <p:blipFill>
          <a:blip r:embed="rId2">
            <a:extLst/>
          </a:blip>
          <a:stretch>
            <a:fillRect/>
          </a:stretch>
        </p:blipFill>
        <p:spPr>
          <a:xfrm>
            <a:off x="479130" y="1690688"/>
            <a:ext cx="6526581" cy="4894935"/>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Title 1"/>
          <p:cNvSpPr txBox="1">
            <a:spLocks noGrp="1"/>
          </p:cNvSpPr>
          <p:nvPr>
            <p:ph type="title"/>
          </p:nvPr>
        </p:nvSpPr>
        <p:spPr>
          <a:xfrm>
            <a:off x="838200" y="365125"/>
            <a:ext cx="6662530" cy="1325563"/>
          </a:xfrm>
          <a:prstGeom prst="rect">
            <a:avLst/>
          </a:prstGeom>
        </p:spPr>
        <p:txBody>
          <a:bodyPr/>
          <a:lstStyle>
            <a:lvl1pPr algn="ctr" defTabSz="768095">
              <a:defRPr sz="8064">
                <a:solidFill>
                  <a:srgbClr val="FFFF00"/>
                </a:solidFill>
                <a:latin typeface="Bauhaus 93"/>
                <a:ea typeface="Bauhaus 93"/>
                <a:cs typeface="Bauhaus 93"/>
                <a:sym typeface="Bauhaus 93"/>
              </a:defRPr>
            </a:lvl1pPr>
          </a:lstStyle>
          <a:p>
            <a:r>
              <a:t>Pop shop…</a:t>
            </a:r>
          </a:p>
        </p:txBody>
      </p:sp>
      <p:sp>
        <p:nvSpPr>
          <p:cNvPr id="140" name="Content Placeholder 2"/>
          <p:cNvSpPr txBox="1">
            <a:spLocks noGrp="1"/>
          </p:cNvSpPr>
          <p:nvPr>
            <p:ph type="body" sz="quarter" idx="1"/>
          </p:nvPr>
        </p:nvSpPr>
        <p:spPr>
          <a:xfrm>
            <a:off x="8123583" y="3048000"/>
            <a:ext cx="3736654" cy="3662289"/>
          </a:xfrm>
          <a:prstGeom prst="rect">
            <a:avLst/>
          </a:prstGeom>
        </p:spPr>
        <p:txBody>
          <a:bodyPr/>
          <a:lstStyle>
            <a:lvl1pPr marL="214884" indent="-214884" defTabSz="859536">
              <a:lnSpc>
                <a:spcPct val="81000"/>
              </a:lnSpc>
              <a:spcBef>
                <a:spcPts val="900"/>
              </a:spcBef>
              <a:defRPr sz="2632">
                <a:solidFill>
                  <a:srgbClr val="FFFFFF"/>
                </a:solidFill>
              </a:defRPr>
            </a:lvl1pPr>
          </a:lstStyle>
          <a:p>
            <a:r>
              <a:t>His paintings and sculptures became very expensive. He wanted everyone to be able to buy his work, so he opened a new store called the Pop Shop to sell his art on posters, buttons, T-shirts, and games.</a:t>
            </a:r>
          </a:p>
        </p:txBody>
      </p:sp>
      <p:pic>
        <p:nvPicPr>
          <p:cNvPr id="141" name="Picture 2" descr="Picture 2"/>
          <p:cNvPicPr>
            <a:picLocks noChangeAspect="1"/>
          </p:cNvPicPr>
          <p:nvPr/>
        </p:nvPicPr>
        <p:blipFill>
          <a:blip r:embed="rId2">
            <a:extLst/>
          </a:blip>
          <a:stretch>
            <a:fillRect/>
          </a:stretch>
        </p:blipFill>
        <p:spPr>
          <a:xfrm>
            <a:off x="507267" y="1690686"/>
            <a:ext cx="3180616" cy="4738248"/>
          </a:xfrm>
          <a:prstGeom prst="rect">
            <a:avLst/>
          </a:prstGeom>
          <a:ln w="12700">
            <a:miter lim="400000"/>
          </a:ln>
        </p:spPr>
      </p:pic>
      <p:pic>
        <p:nvPicPr>
          <p:cNvPr id="142" name="Picture 6" descr="Picture 6"/>
          <p:cNvPicPr>
            <a:picLocks noChangeAspect="1"/>
          </p:cNvPicPr>
          <p:nvPr/>
        </p:nvPicPr>
        <p:blipFill>
          <a:blip r:embed="rId3">
            <a:extLst/>
          </a:blip>
          <a:stretch>
            <a:fillRect/>
          </a:stretch>
        </p:blipFill>
        <p:spPr>
          <a:xfrm>
            <a:off x="8407537" y="365125"/>
            <a:ext cx="2695543" cy="2359781"/>
          </a:xfrm>
          <a:prstGeom prst="rect">
            <a:avLst/>
          </a:prstGeom>
          <a:ln w="12700">
            <a:miter lim="400000"/>
          </a:ln>
        </p:spPr>
      </p:pic>
      <p:pic>
        <p:nvPicPr>
          <p:cNvPr id="143" name="Picture 8" descr="Picture 8"/>
          <p:cNvPicPr>
            <a:picLocks noChangeAspect="1"/>
          </p:cNvPicPr>
          <p:nvPr/>
        </p:nvPicPr>
        <p:blipFill>
          <a:blip r:embed="rId4">
            <a:extLst/>
          </a:blip>
          <a:stretch>
            <a:fillRect/>
          </a:stretch>
        </p:blipFill>
        <p:spPr>
          <a:xfrm>
            <a:off x="4012503" y="2197866"/>
            <a:ext cx="4070413" cy="4070414"/>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Title 1"/>
          <p:cNvSpPr txBox="1">
            <a:spLocks noGrp="1"/>
          </p:cNvSpPr>
          <p:nvPr>
            <p:ph type="title"/>
          </p:nvPr>
        </p:nvSpPr>
        <p:spPr>
          <a:xfrm>
            <a:off x="891208" y="815699"/>
            <a:ext cx="10515601" cy="1325564"/>
          </a:xfrm>
          <a:prstGeom prst="rect">
            <a:avLst/>
          </a:prstGeom>
        </p:spPr>
        <p:txBody>
          <a:bodyPr>
            <a:normAutofit fontScale="90000"/>
          </a:bodyPr>
          <a:lstStyle>
            <a:lvl1pPr algn="ctr" defTabSz="740663">
              <a:defRPr sz="7776">
                <a:solidFill>
                  <a:srgbClr val="FFFF00"/>
                </a:solidFill>
                <a:latin typeface="Bauhaus 93"/>
                <a:ea typeface="Bauhaus 93"/>
                <a:cs typeface="Bauhaus 93"/>
                <a:sym typeface="Bauhaus 93"/>
              </a:defRPr>
            </a:lvl1pPr>
          </a:lstStyle>
          <a:p>
            <a:r>
              <a:t>Working with children…</a:t>
            </a:r>
          </a:p>
        </p:txBody>
      </p:sp>
      <p:sp>
        <p:nvSpPr>
          <p:cNvPr id="146" name="Content Placeholder 2"/>
          <p:cNvSpPr txBox="1">
            <a:spLocks noGrp="1"/>
          </p:cNvSpPr>
          <p:nvPr>
            <p:ph type="body" sz="half" idx="1"/>
          </p:nvPr>
        </p:nvSpPr>
        <p:spPr>
          <a:xfrm>
            <a:off x="7282988" y="3010603"/>
            <a:ext cx="4643509" cy="4108668"/>
          </a:xfrm>
          <a:prstGeom prst="rect">
            <a:avLst/>
          </a:prstGeom>
        </p:spPr>
        <p:txBody>
          <a:bodyPr/>
          <a:lstStyle>
            <a:lvl1pPr>
              <a:defRPr>
                <a:solidFill>
                  <a:srgbClr val="FFFFFF"/>
                </a:solidFill>
              </a:defRPr>
            </a:lvl1pPr>
          </a:lstStyle>
          <a:p>
            <a:r>
              <a:t>He also worked with children in schools to paint large murals with them, and he made paintings and sculptures for schools and hospitals in many places.</a:t>
            </a:r>
          </a:p>
        </p:txBody>
      </p:sp>
      <p:pic>
        <p:nvPicPr>
          <p:cNvPr id="147" name="Picture 2" descr="Picture 2"/>
          <p:cNvPicPr>
            <a:picLocks noChangeAspect="1"/>
          </p:cNvPicPr>
          <p:nvPr/>
        </p:nvPicPr>
        <p:blipFill>
          <a:blip r:embed="rId2">
            <a:extLst/>
          </a:blip>
          <a:stretch>
            <a:fillRect/>
          </a:stretch>
        </p:blipFill>
        <p:spPr>
          <a:xfrm>
            <a:off x="563537" y="3010603"/>
            <a:ext cx="6558416" cy="3390197"/>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Content Placeholder 2"/>
          <p:cNvSpPr txBox="1">
            <a:spLocks noGrp="1"/>
          </p:cNvSpPr>
          <p:nvPr>
            <p:ph type="body" idx="1"/>
          </p:nvPr>
        </p:nvSpPr>
        <p:spPr>
          <a:xfrm>
            <a:off x="5552661" y="516835"/>
            <a:ext cx="6307576" cy="5923722"/>
          </a:xfrm>
          <a:prstGeom prst="rect">
            <a:avLst/>
          </a:prstGeom>
        </p:spPr>
        <p:txBody>
          <a:bodyPr/>
          <a:lstStyle/>
          <a:p>
            <a:pPr>
              <a:defRPr>
                <a:solidFill>
                  <a:srgbClr val="FFFFFF"/>
                </a:solidFill>
              </a:defRPr>
            </a:pPr>
            <a:r>
              <a:t>In 1988, Keith got very sick with a disease called AIDS. At that time, doctors could not help people with AIDS. Keith knew he was going to die, but he was very brave and kept working as hard as he could until the end. He also made posters to tell people about the sickness and gave money for doctors to search for a cure.</a:t>
            </a:r>
          </a:p>
          <a:p>
            <a:pPr>
              <a:defRPr>
                <a:solidFill>
                  <a:srgbClr val="FFFFFF"/>
                </a:solidFill>
              </a:defRPr>
            </a:pPr>
            <a:r>
              <a:t>After Keith died, his work still lived. You can find it in museums, in books, on posters, on TV and on the World Wide Web.</a:t>
            </a:r>
          </a:p>
        </p:txBody>
      </p:sp>
      <p:pic>
        <p:nvPicPr>
          <p:cNvPr id="150" name="Picture 2" descr="Picture 2"/>
          <p:cNvPicPr>
            <a:picLocks noChangeAspect="1"/>
          </p:cNvPicPr>
          <p:nvPr/>
        </p:nvPicPr>
        <p:blipFill>
          <a:blip r:embed="rId2">
            <a:extLst/>
          </a:blip>
          <a:stretch>
            <a:fillRect/>
          </a:stretch>
        </p:blipFill>
        <p:spPr>
          <a:xfrm>
            <a:off x="300595" y="499432"/>
            <a:ext cx="5108969" cy="5958525"/>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Content Placeholder 2"/>
          <p:cNvSpPr txBox="1">
            <a:spLocks noGrp="1"/>
          </p:cNvSpPr>
          <p:nvPr>
            <p:ph type="body" idx="1"/>
          </p:nvPr>
        </p:nvSpPr>
        <p:spPr>
          <a:xfrm>
            <a:off x="5552661" y="516835"/>
            <a:ext cx="6307576" cy="5923722"/>
          </a:xfrm>
          <a:prstGeom prst="rect">
            <a:avLst/>
          </a:prstGeom>
        </p:spPr>
        <p:txBody>
          <a:bodyPr/>
          <a:lstStyle>
            <a:lvl1pPr>
              <a:defRPr>
                <a:solidFill>
                  <a:srgbClr val="FFFFFF"/>
                </a:solidFill>
              </a:defRPr>
            </a:lvl1pPr>
          </a:lstStyle>
          <a:p>
            <a:r>
              <a:t>Another artist used Haring’s work as the inspiration to design the art work for the Change for Life campaign, which you have learnt about with Mrs Noble. </a:t>
            </a:r>
          </a:p>
        </p:txBody>
      </p:sp>
      <p:pic>
        <p:nvPicPr>
          <p:cNvPr id="153" name="Picture 4" descr="Picture 4"/>
          <p:cNvPicPr>
            <a:picLocks noChangeAspect="1"/>
          </p:cNvPicPr>
          <p:nvPr/>
        </p:nvPicPr>
        <p:blipFill>
          <a:blip r:embed="rId2">
            <a:extLst/>
          </a:blip>
          <a:stretch>
            <a:fillRect/>
          </a:stretch>
        </p:blipFill>
        <p:spPr>
          <a:xfrm>
            <a:off x="352523" y="369276"/>
            <a:ext cx="4932535" cy="2697481"/>
          </a:xfrm>
          <a:prstGeom prst="rect">
            <a:avLst/>
          </a:prstGeom>
          <a:ln w="12700">
            <a:miter lim="400000"/>
          </a:ln>
        </p:spPr>
      </p:pic>
      <p:pic>
        <p:nvPicPr>
          <p:cNvPr id="154" name="Picture 6" descr="Picture 6"/>
          <p:cNvPicPr>
            <a:picLocks noChangeAspect="1"/>
          </p:cNvPicPr>
          <p:nvPr/>
        </p:nvPicPr>
        <p:blipFill>
          <a:blip r:embed="rId3">
            <a:extLst/>
          </a:blip>
          <a:stretch>
            <a:fillRect/>
          </a:stretch>
        </p:blipFill>
        <p:spPr>
          <a:xfrm>
            <a:off x="352523" y="3478695"/>
            <a:ext cx="4932535" cy="3191350"/>
          </a:xfrm>
          <a:prstGeom prst="rect">
            <a:avLst/>
          </a:prstGeom>
          <a:ln w="12700">
            <a:miter lim="400000"/>
          </a:ln>
        </p:spPr>
      </p:pic>
      <p:pic>
        <p:nvPicPr>
          <p:cNvPr id="155" name="Picture 8" descr="Picture 8"/>
          <p:cNvPicPr>
            <a:picLocks noChangeAspect="1"/>
          </p:cNvPicPr>
          <p:nvPr/>
        </p:nvPicPr>
        <p:blipFill>
          <a:blip r:embed="rId4">
            <a:extLst/>
          </a:blip>
          <a:stretch>
            <a:fillRect/>
          </a:stretch>
        </p:blipFill>
        <p:spPr>
          <a:xfrm>
            <a:off x="5655076" y="2349981"/>
            <a:ext cx="3158544" cy="2045288"/>
          </a:xfrm>
          <a:prstGeom prst="rect">
            <a:avLst/>
          </a:prstGeom>
          <a:ln w="12700">
            <a:miter lim="400000"/>
          </a:ln>
        </p:spPr>
      </p:pic>
      <p:pic>
        <p:nvPicPr>
          <p:cNvPr id="156" name="Picture 8" descr="Picture 8"/>
          <p:cNvPicPr>
            <a:picLocks noChangeAspect="1"/>
          </p:cNvPicPr>
          <p:nvPr/>
        </p:nvPicPr>
        <p:blipFill>
          <a:blip r:embed="rId5">
            <a:extLst/>
          </a:blip>
          <a:stretch>
            <a:fillRect/>
          </a:stretch>
        </p:blipFill>
        <p:spPr>
          <a:xfrm>
            <a:off x="8581290" y="4529442"/>
            <a:ext cx="3278944" cy="2123252"/>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Content Placeholder 2"/>
          <p:cNvSpPr txBox="1">
            <a:spLocks noGrp="1"/>
          </p:cNvSpPr>
          <p:nvPr>
            <p:ph type="body" sz="half" idx="1"/>
          </p:nvPr>
        </p:nvSpPr>
        <p:spPr>
          <a:xfrm>
            <a:off x="7527235" y="263235"/>
            <a:ext cx="4161183" cy="5976731"/>
          </a:xfrm>
          <a:prstGeom prst="rect">
            <a:avLst/>
          </a:prstGeom>
        </p:spPr>
        <p:txBody>
          <a:bodyPr/>
          <a:lstStyle/>
          <a:p>
            <a:pPr marL="226313" indent="-226313" defTabSz="905255">
              <a:spcBef>
                <a:spcPts val="900"/>
              </a:spcBef>
              <a:defRPr sz="2475">
                <a:solidFill>
                  <a:srgbClr val="FFFFFF"/>
                </a:solidFill>
              </a:defRPr>
            </a:pPr>
            <a:endParaRPr dirty="0"/>
          </a:p>
        </p:txBody>
      </p:sp>
      <p:pic>
        <p:nvPicPr>
          <p:cNvPr id="159" name="Picture 2" descr="Picture 2"/>
          <p:cNvPicPr>
            <a:picLocks noChangeAspect="1"/>
          </p:cNvPicPr>
          <p:nvPr/>
        </p:nvPicPr>
        <p:blipFill>
          <a:blip r:embed="rId2">
            <a:extLst/>
          </a:blip>
          <a:stretch>
            <a:fillRect/>
          </a:stretch>
        </p:blipFill>
        <p:spPr>
          <a:xfrm>
            <a:off x="4670131" y="3829891"/>
            <a:ext cx="2756439" cy="2756440"/>
          </a:xfrm>
          <a:prstGeom prst="rect">
            <a:avLst/>
          </a:prstGeom>
          <a:ln w="12700">
            <a:miter lim="400000"/>
          </a:ln>
        </p:spPr>
      </p:pic>
      <p:pic>
        <p:nvPicPr>
          <p:cNvPr id="160" name="Picture 4" descr="Picture 4"/>
          <p:cNvPicPr>
            <a:picLocks noChangeAspect="1"/>
          </p:cNvPicPr>
          <p:nvPr/>
        </p:nvPicPr>
        <p:blipFill>
          <a:blip r:embed="rId3">
            <a:extLst/>
          </a:blip>
          <a:stretch>
            <a:fillRect/>
          </a:stretch>
        </p:blipFill>
        <p:spPr>
          <a:xfrm>
            <a:off x="538616" y="3793306"/>
            <a:ext cx="3336482" cy="2488224"/>
          </a:xfrm>
          <a:prstGeom prst="rect">
            <a:avLst/>
          </a:prstGeom>
          <a:ln w="12700">
            <a:miter lim="400000"/>
          </a:ln>
        </p:spPr>
      </p:pic>
      <p:pic>
        <p:nvPicPr>
          <p:cNvPr id="161" name="Picture 6" descr="Picture 6"/>
          <p:cNvPicPr>
            <a:picLocks noChangeAspect="1"/>
          </p:cNvPicPr>
          <p:nvPr/>
        </p:nvPicPr>
        <p:blipFill>
          <a:blip r:embed="rId4">
            <a:extLst/>
          </a:blip>
          <a:stretch>
            <a:fillRect/>
          </a:stretch>
        </p:blipFill>
        <p:spPr>
          <a:xfrm>
            <a:off x="4916284" y="889701"/>
            <a:ext cx="2474236" cy="2474236"/>
          </a:xfrm>
          <a:prstGeom prst="rect">
            <a:avLst/>
          </a:prstGeom>
          <a:ln w="12700">
            <a:miter lim="400000"/>
          </a:ln>
        </p:spPr>
      </p:pic>
      <p:pic>
        <p:nvPicPr>
          <p:cNvPr id="162" name="Picture 12" descr="Picture 12"/>
          <p:cNvPicPr>
            <a:picLocks noChangeAspect="1"/>
          </p:cNvPicPr>
          <p:nvPr/>
        </p:nvPicPr>
        <p:blipFill>
          <a:blip r:embed="rId5">
            <a:extLst/>
          </a:blip>
          <a:stretch>
            <a:fillRect/>
          </a:stretch>
        </p:blipFill>
        <p:spPr>
          <a:xfrm>
            <a:off x="292290" y="304800"/>
            <a:ext cx="3829137" cy="2871853"/>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Title 1"/>
          <p:cNvSpPr txBox="1">
            <a:spLocks noGrp="1"/>
          </p:cNvSpPr>
          <p:nvPr>
            <p:ph type="title"/>
          </p:nvPr>
        </p:nvSpPr>
        <p:spPr>
          <a:xfrm>
            <a:off x="838200" y="159594"/>
            <a:ext cx="10515600" cy="1325563"/>
          </a:xfrm>
          <a:prstGeom prst="rect">
            <a:avLst/>
          </a:prstGeom>
        </p:spPr>
        <p:txBody>
          <a:bodyPr/>
          <a:lstStyle>
            <a:lvl1pPr algn="ctr">
              <a:defRPr sz="5400">
                <a:solidFill>
                  <a:srgbClr val="FFFF00"/>
                </a:solidFill>
                <a:latin typeface="Bauhaus 93"/>
                <a:ea typeface="Bauhaus 93"/>
                <a:cs typeface="Bauhaus 93"/>
                <a:sym typeface="Bauhaus 93"/>
              </a:defRPr>
            </a:lvl1pPr>
          </a:lstStyle>
          <a:p>
            <a:r>
              <a:t>We could display them like this!</a:t>
            </a:r>
          </a:p>
        </p:txBody>
      </p:sp>
      <p:sp>
        <p:nvSpPr>
          <p:cNvPr id="165" name="Content Placeholder 2"/>
          <p:cNvSpPr txBox="1">
            <a:spLocks noGrp="1"/>
          </p:cNvSpPr>
          <p:nvPr>
            <p:ph type="body" sz="quarter" idx="1"/>
          </p:nvPr>
        </p:nvSpPr>
        <p:spPr>
          <a:xfrm>
            <a:off x="7965016" y="5463668"/>
            <a:ext cx="4226984" cy="1394332"/>
          </a:xfrm>
          <a:prstGeom prst="rect">
            <a:avLst/>
          </a:prstGeom>
        </p:spPr>
        <p:txBody>
          <a:bodyPr/>
          <a:lstStyle>
            <a:lvl1pPr>
              <a:defRPr>
                <a:solidFill>
                  <a:srgbClr val="FFFFFF"/>
                </a:solidFill>
              </a:defRPr>
            </a:lvl1pPr>
          </a:lstStyle>
          <a:p>
            <a:r>
              <a:t>Do you think Mrs Good would be pleased?</a:t>
            </a:r>
          </a:p>
        </p:txBody>
      </p:sp>
      <p:pic>
        <p:nvPicPr>
          <p:cNvPr id="166" name="Picture 2" descr="Picture 2"/>
          <p:cNvPicPr>
            <a:picLocks noChangeAspect="1"/>
          </p:cNvPicPr>
          <p:nvPr/>
        </p:nvPicPr>
        <p:blipFill>
          <a:blip r:embed="rId2">
            <a:extLst/>
          </a:blip>
          <a:stretch>
            <a:fillRect/>
          </a:stretch>
        </p:blipFill>
        <p:spPr>
          <a:xfrm>
            <a:off x="838200" y="1485157"/>
            <a:ext cx="6943197" cy="5207397"/>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Title 1"/>
          <p:cNvSpPr txBox="1">
            <a:spLocks noGrp="1"/>
          </p:cNvSpPr>
          <p:nvPr>
            <p:ph type="title"/>
          </p:nvPr>
        </p:nvSpPr>
        <p:spPr>
          <a:xfrm>
            <a:off x="838200" y="159594"/>
            <a:ext cx="10515600" cy="1325563"/>
          </a:xfrm>
          <a:prstGeom prst="rect">
            <a:avLst/>
          </a:prstGeom>
        </p:spPr>
        <p:txBody>
          <a:bodyPr/>
          <a:lstStyle>
            <a:lvl1pPr algn="ctr">
              <a:defRPr sz="5400">
                <a:solidFill>
                  <a:srgbClr val="FFFF00"/>
                </a:solidFill>
                <a:latin typeface="Bauhaus 93"/>
                <a:ea typeface="Bauhaus 93"/>
                <a:cs typeface="Bauhaus 93"/>
                <a:sym typeface="Bauhaus 93"/>
              </a:defRPr>
            </a:lvl1pPr>
          </a:lstStyle>
          <a:p>
            <a:r>
              <a:t>Stick people in action…</a:t>
            </a:r>
          </a:p>
        </p:txBody>
      </p:sp>
      <p:sp>
        <p:nvSpPr>
          <p:cNvPr id="169" name="Content Placeholder 2"/>
          <p:cNvSpPr txBox="1">
            <a:spLocks noGrp="1"/>
          </p:cNvSpPr>
          <p:nvPr>
            <p:ph type="body" sz="half" idx="1"/>
          </p:nvPr>
        </p:nvSpPr>
        <p:spPr>
          <a:xfrm>
            <a:off x="6003235" y="1656522"/>
            <a:ext cx="6188766" cy="5201479"/>
          </a:xfrm>
          <a:prstGeom prst="rect">
            <a:avLst/>
          </a:prstGeom>
        </p:spPr>
        <p:txBody>
          <a:bodyPr/>
          <a:lstStyle/>
          <a:p>
            <a:pPr>
              <a:defRPr>
                <a:solidFill>
                  <a:srgbClr val="FFFFFF"/>
                </a:solidFill>
              </a:defRPr>
            </a:pPr>
            <a:r>
              <a:t>Draw stick men in as many different positions as you can think of. They can be sideways or upside down! </a:t>
            </a:r>
          </a:p>
          <a:p>
            <a:pPr>
              <a:defRPr>
                <a:solidFill>
                  <a:srgbClr val="FFFFFF"/>
                </a:solidFill>
              </a:defRPr>
            </a:pPr>
            <a:r>
              <a:t>Then paint or colour the heads, hands and feet!</a:t>
            </a:r>
          </a:p>
        </p:txBody>
      </p:sp>
      <p:pic>
        <p:nvPicPr>
          <p:cNvPr id="170" name="Picture 2" descr="Picture 2"/>
          <p:cNvPicPr>
            <a:picLocks noChangeAspect="1"/>
          </p:cNvPicPr>
          <p:nvPr/>
        </p:nvPicPr>
        <p:blipFill>
          <a:blip r:embed="rId2">
            <a:extLst/>
          </a:blip>
          <a:stretch>
            <a:fillRect/>
          </a:stretch>
        </p:blipFill>
        <p:spPr>
          <a:xfrm>
            <a:off x="675250" y="1355973"/>
            <a:ext cx="4332848" cy="5359545"/>
          </a:xfrm>
          <a:prstGeom prst="rect">
            <a:avLst/>
          </a:prstGeom>
          <a:ln w="12700">
            <a:miter lim="400000"/>
          </a:ln>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Title 1"/>
          <p:cNvSpPr txBox="1">
            <a:spLocks noGrp="1"/>
          </p:cNvSpPr>
          <p:nvPr>
            <p:ph type="title"/>
          </p:nvPr>
        </p:nvSpPr>
        <p:spPr>
          <a:xfrm>
            <a:off x="838199" y="159594"/>
            <a:ext cx="4475924" cy="1325563"/>
          </a:xfrm>
          <a:prstGeom prst="rect">
            <a:avLst/>
          </a:prstGeom>
        </p:spPr>
        <p:txBody>
          <a:bodyPr/>
          <a:lstStyle>
            <a:lvl1pPr algn="ctr">
              <a:defRPr sz="5400">
                <a:solidFill>
                  <a:srgbClr val="FFFF00"/>
                </a:solidFill>
                <a:latin typeface="Bauhaus 93"/>
                <a:ea typeface="Bauhaus 93"/>
                <a:cs typeface="Bauhaus 93"/>
                <a:sym typeface="Bauhaus 93"/>
              </a:defRPr>
            </a:lvl1pPr>
          </a:lstStyle>
          <a:p>
            <a:r>
              <a:t>Other ideas…</a:t>
            </a:r>
          </a:p>
        </p:txBody>
      </p:sp>
      <p:pic>
        <p:nvPicPr>
          <p:cNvPr id="173" name="Picture 4" descr="Picture 4"/>
          <p:cNvPicPr>
            <a:picLocks noChangeAspect="1"/>
          </p:cNvPicPr>
          <p:nvPr/>
        </p:nvPicPr>
        <p:blipFill>
          <a:blip r:embed="rId2">
            <a:extLst/>
          </a:blip>
          <a:stretch>
            <a:fillRect/>
          </a:stretch>
        </p:blipFill>
        <p:spPr>
          <a:xfrm>
            <a:off x="8709048" y="487477"/>
            <a:ext cx="3000376" cy="3810001"/>
          </a:xfrm>
          <a:prstGeom prst="rect">
            <a:avLst/>
          </a:prstGeom>
          <a:ln w="12700">
            <a:miter lim="400000"/>
          </a:ln>
        </p:spPr>
      </p:pic>
      <p:pic>
        <p:nvPicPr>
          <p:cNvPr id="174" name="Picture 2" descr="Picture 2"/>
          <p:cNvPicPr>
            <a:picLocks noChangeAspect="1"/>
          </p:cNvPicPr>
          <p:nvPr/>
        </p:nvPicPr>
        <p:blipFill>
          <a:blip r:embed="rId3">
            <a:extLst/>
          </a:blip>
          <a:stretch>
            <a:fillRect/>
          </a:stretch>
        </p:blipFill>
        <p:spPr>
          <a:xfrm>
            <a:off x="4416364" y="1318845"/>
            <a:ext cx="4171951" cy="4286251"/>
          </a:xfrm>
          <a:prstGeom prst="rect">
            <a:avLst/>
          </a:prstGeom>
          <a:ln w="12700">
            <a:miter lim="400000"/>
          </a:ln>
        </p:spPr>
      </p:pic>
      <p:pic>
        <p:nvPicPr>
          <p:cNvPr id="175" name="Picture 10" descr="Picture 10"/>
          <p:cNvPicPr>
            <a:picLocks noChangeAspect="1"/>
          </p:cNvPicPr>
          <p:nvPr/>
        </p:nvPicPr>
        <p:blipFill>
          <a:blip r:embed="rId4">
            <a:extLst/>
          </a:blip>
          <a:stretch>
            <a:fillRect/>
          </a:stretch>
        </p:blipFill>
        <p:spPr>
          <a:xfrm>
            <a:off x="211674" y="1318845"/>
            <a:ext cx="3552826" cy="2667001"/>
          </a:xfrm>
          <a:prstGeom prst="rect">
            <a:avLst/>
          </a:prstGeom>
          <a:ln w="12700">
            <a:miter lim="400000"/>
          </a:ln>
        </p:spPr>
      </p:pic>
      <p:pic>
        <p:nvPicPr>
          <p:cNvPr id="176" name="Picture 4" descr="Picture 4"/>
          <p:cNvPicPr>
            <a:picLocks noChangeAspect="1"/>
          </p:cNvPicPr>
          <p:nvPr/>
        </p:nvPicPr>
        <p:blipFill>
          <a:blip r:embed="rId5">
            <a:extLst/>
          </a:blip>
          <a:stretch>
            <a:fillRect/>
          </a:stretch>
        </p:blipFill>
        <p:spPr>
          <a:xfrm>
            <a:off x="337917" y="4223884"/>
            <a:ext cx="3207142" cy="2405355"/>
          </a:xfrm>
          <a:prstGeom prst="rect">
            <a:avLst/>
          </a:prstGeom>
          <a:ln w="12700">
            <a:miter lim="400000"/>
          </a:ln>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Title 1"/>
          <p:cNvSpPr txBox="1">
            <a:spLocks noGrp="1"/>
          </p:cNvSpPr>
          <p:nvPr>
            <p:ph type="title"/>
          </p:nvPr>
        </p:nvSpPr>
        <p:spPr>
          <a:xfrm>
            <a:off x="838199" y="159594"/>
            <a:ext cx="4475924" cy="1325563"/>
          </a:xfrm>
          <a:prstGeom prst="rect">
            <a:avLst/>
          </a:prstGeom>
        </p:spPr>
        <p:txBody>
          <a:bodyPr/>
          <a:lstStyle>
            <a:lvl1pPr algn="ctr">
              <a:defRPr sz="5400">
                <a:solidFill>
                  <a:srgbClr val="FFFF00"/>
                </a:solidFill>
                <a:latin typeface="Bauhaus 93"/>
                <a:ea typeface="Bauhaus 93"/>
                <a:cs typeface="Bauhaus 93"/>
                <a:sym typeface="Bauhaus 93"/>
              </a:defRPr>
            </a:lvl1pPr>
          </a:lstStyle>
          <a:p>
            <a:r>
              <a:t>Other ideas…</a:t>
            </a:r>
          </a:p>
        </p:txBody>
      </p:sp>
      <p:pic>
        <p:nvPicPr>
          <p:cNvPr id="179" name="Picture 8" descr="Picture 8"/>
          <p:cNvPicPr>
            <a:picLocks noChangeAspect="1"/>
          </p:cNvPicPr>
          <p:nvPr/>
        </p:nvPicPr>
        <p:blipFill>
          <a:blip r:embed="rId2">
            <a:extLst/>
          </a:blip>
          <a:stretch>
            <a:fillRect/>
          </a:stretch>
        </p:blipFill>
        <p:spPr>
          <a:xfrm>
            <a:off x="288096" y="1485157"/>
            <a:ext cx="3108131" cy="4337054"/>
          </a:xfrm>
          <a:prstGeom prst="rect">
            <a:avLst/>
          </a:prstGeom>
          <a:ln w="12700">
            <a:miter lim="400000"/>
          </a:ln>
        </p:spPr>
      </p:pic>
      <p:pic>
        <p:nvPicPr>
          <p:cNvPr id="180" name="Picture 10" descr="Picture 10"/>
          <p:cNvPicPr>
            <a:picLocks noChangeAspect="1"/>
          </p:cNvPicPr>
          <p:nvPr/>
        </p:nvPicPr>
        <p:blipFill>
          <a:blip r:embed="rId3">
            <a:extLst/>
          </a:blip>
          <a:stretch>
            <a:fillRect/>
          </a:stretch>
        </p:blipFill>
        <p:spPr>
          <a:xfrm>
            <a:off x="7072937" y="3034214"/>
            <a:ext cx="4286251" cy="3143251"/>
          </a:xfrm>
          <a:prstGeom prst="rect">
            <a:avLst/>
          </a:prstGeom>
          <a:ln w="12700">
            <a:miter lim="400000"/>
          </a:ln>
        </p:spPr>
      </p:pic>
      <p:pic>
        <p:nvPicPr>
          <p:cNvPr id="181" name="Picture 12" descr="Picture 12"/>
          <p:cNvPicPr>
            <a:picLocks noChangeAspect="1"/>
          </p:cNvPicPr>
          <p:nvPr/>
        </p:nvPicPr>
        <p:blipFill>
          <a:blip r:embed="rId4">
            <a:extLst/>
          </a:blip>
          <a:stretch>
            <a:fillRect/>
          </a:stretch>
        </p:blipFill>
        <p:spPr>
          <a:xfrm>
            <a:off x="4182097" y="1485157"/>
            <a:ext cx="2276476" cy="3048001"/>
          </a:xfrm>
          <a:prstGeom prst="rect">
            <a:avLst/>
          </a:prstGeom>
          <a:ln w="12700">
            <a:miter lim="400000"/>
          </a:ln>
        </p:spPr>
      </p:pic>
      <p:pic>
        <p:nvPicPr>
          <p:cNvPr id="182" name="Picture 14" descr="Picture 14"/>
          <p:cNvPicPr>
            <a:picLocks noChangeAspect="1"/>
          </p:cNvPicPr>
          <p:nvPr/>
        </p:nvPicPr>
        <p:blipFill>
          <a:blip r:embed="rId5">
            <a:extLst/>
          </a:blip>
          <a:stretch>
            <a:fillRect/>
          </a:stretch>
        </p:blipFill>
        <p:spPr>
          <a:xfrm>
            <a:off x="8212624" y="370926"/>
            <a:ext cx="3146564" cy="3892164"/>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000000"/>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677</Words>
  <Application>Microsoft Office PowerPoint</Application>
  <PresentationFormat>Widescreen</PresentationFormat>
  <Paragraphs>36</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Bauhaus 93</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Graffiti</vt:lpstr>
      <vt:lpstr>Art Shows</vt:lpstr>
      <vt:lpstr>Famous!</vt:lpstr>
      <vt:lpstr>Pop shop…</vt:lpstr>
      <vt:lpstr>Working with children…</vt:lpstr>
      <vt:lpstr>PowerPoint Presentation</vt:lpstr>
      <vt:lpstr>PowerPoint Presentation</vt:lpstr>
      <vt:lpstr>PowerPoint Presentation</vt:lpstr>
      <vt:lpstr>We could display them like this!</vt:lpstr>
      <vt:lpstr>Stick people in action…</vt:lpstr>
      <vt:lpstr>Other ideas…</vt:lpstr>
      <vt:lpstr>Other ideas…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K Gobey</cp:lastModifiedBy>
  <cp:revision>1</cp:revision>
  <dcterms:modified xsi:type="dcterms:W3CDTF">2020-06-04T07:31:06Z</dcterms:modified>
</cp:coreProperties>
</file>